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8" r:id="rId3"/>
    <p:sldId id="268" r:id="rId4"/>
    <p:sldId id="263" r:id="rId5"/>
    <p:sldId id="264" r:id="rId6"/>
    <p:sldId id="265" r:id="rId7"/>
    <p:sldId id="266" r:id="rId8"/>
    <p:sldId id="267" r:id="rId9"/>
    <p:sldId id="275" r:id="rId10"/>
    <p:sldId id="269" r:id="rId11"/>
    <p:sldId id="270" r:id="rId12"/>
    <p:sldId id="271" r:id="rId13"/>
    <p:sldId id="272" r:id="rId14"/>
    <p:sldId id="273" r:id="rId15"/>
    <p:sldId id="274" r:id="rId16"/>
    <p:sldId id="283" r:id="rId17"/>
    <p:sldId id="284" r:id="rId18"/>
    <p:sldId id="285" r:id="rId19"/>
    <p:sldId id="287" r:id="rId20"/>
    <p:sldId id="279" r:id="rId21"/>
    <p:sldId id="295" r:id="rId22"/>
    <p:sldId id="280" r:id="rId23"/>
    <p:sldId id="291" r:id="rId24"/>
    <p:sldId id="292" r:id="rId25"/>
    <p:sldId id="293" r:id="rId26"/>
    <p:sldId id="288" r:id="rId27"/>
    <p:sldId id="289" r:id="rId28"/>
    <p:sldId id="290" r:id="rId29"/>
    <p:sldId id="282"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C139BC99-A1E3-40A8-95EE-127F331623FE}" type="datetimeFigureOut">
              <a:rPr lang="en-CA" smtClean="0"/>
              <a:t>2018-10-04</a:t>
            </a:fld>
            <a:endParaRPr lang="en-CA"/>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CA"/>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A8CFB98E-7405-4A74-84A6-2385660AD391}" type="slidenum">
              <a:rPr lang="en-CA" smtClean="0"/>
              <a:t>‹#›</a:t>
            </a:fld>
            <a:endParaRPr lang="en-CA"/>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371053630"/>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39BC99-A1E3-40A8-95EE-127F331623FE}" type="datetimeFigureOut">
              <a:rPr lang="en-CA" smtClean="0"/>
              <a:t>2018-10-04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CFB98E-7405-4A74-84A6-2385660AD391}" type="slidenum">
              <a:rPr lang="en-CA" smtClean="0"/>
              <a:t>‹#›</a:t>
            </a:fld>
            <a:endParaRPr lang="en-CA"/>
          </a:p>
        </p:txBody>
      </p:sp>
    </p:spTree>
    <p:extLst>
      <p:ext uri="{BB962C8B-B14F-4D97-AF65-F5344CB8AC3E}">
        <p14:creationId xmlns:p14="http://schemas.microsoft.com/office/powerpoint/2010/main" val="147342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C139BC99-A1E3-40A8-95EE-127F331623FE}" type="datetimeFigureOut">
              <a:rPr lang="en-CA" smtClean="0"/>
              <a:t>2018-10-04</a:t>
            </a:fld>
            <a:endParaRPr lang="en-CA"/>
          </a:p>
        </p:txBody>
      </p:sp>
      <p:sp>
        <p:nvSpPr>
          <p:cNvPr id="5" name="Footer Placeholder 4"/>
          <p:cNvSpPr>
            <a:spLocks noGrp="1"/>
          </p:cNvSpPr>
          <p:nvPr>
            <p:ph type="ftr" sz="quarter" idx="11"/>
          </p:nvPr>
        </p:nvSpPr>
        <p:spPr>
          <a:xfrm>
            <a:off x="2933699" y="6296615"/>
            <a:ext cx="5959577" cy="365125"/>
          </a:xfrm>
        </p:spPr>
        <p:txBody>
          <a:bodyPr/>
          <a:lstStyle/>
          <a:p>
            <a:endParaRPr lang="en-CA"/>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A8CFB98E-7405-4A74-84A6-2385660AD391}" type="slidenum">
              <a:rPr lang="en-CA" smtClean="0"/>
              <a:t>‹#›</a:t>
            </a:fld>
            <a:endParaRPr lang="en-CA"/>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02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39BC99-A1E3-40A8-95EE-127F331623FE}" type="datetimeFigureOut">
              <a:rPr lang="en-CA" smtClean="0"/>
              <a:t>2018-10-04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CFB98E-7405-4A74-84A6-2385660AD391}" type="slidenum">
              <a:rPr lang="en-CA" smtClean="0"/>
              <a:t>‹#›</a:t>
            </a:fld>
            <a:endParaRPr lang="en-CA"/>
          </a:p>
        </p:txBody>
      </p:sp>
    </p:spTree>
    <p:extLst>
      <p:ext uri="{BB962C8B-B14F-4D97-AF65-F5344CB8AC3E}">
        <p14:creationId xmlns:p14="http://schemas.microsoft.com/office/powerpoint/2010/main" val="1063401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C139BC99-A1E3-40A8-95EE-127F331623FE}" type="datetimeFigureOut">
              <a:rPr lang="en-CA" smtClean="0"/>
              <a:t>2018-10-04</a:t>
            </a:fld>
            <a:endParaRPr lang="en-CA"/>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CA"/>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A8CFB98E-7405-4A74-84A6-2385660AD391}" type="slidenum">
              <a:rPr lang="en-CA" smtClean="0"/>
              <a:t>‹#›</a:t>
            </a:fld>
            <a:endParaRPr lang="en-CA"/>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44572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39BC99-A1E3-40A8-95EE-127F331623FE}" type="datetimeFigureOut">
              <a:rPr lang="en-CA" smtClean="0"/>
              <a:t>2018-10-04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8CFB98E-7405-4A74-84A6-2385660AD391}" type="slidenum">
              <a:rPr lang="en-CA" smtClean="0"/>
              <a:t>‹#›</a:t>
            </a:fld>
            <a:endParaRPr lang="en-CA"/>
          </a:p>
        </p:txBody>
      </p:sp>
    </p:spTree>
    <p:extLst>
      <p:ext uri="{BB962C8B-B14F-4D97-AF65-F5344CB8AC3E}">
        <p14:creationId xmlns:p14="http://schemas.microsoft.com/office/powerpoint/2010/main" val="379414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39BC99-A1E3-40A8-95EE-127F331623FE}" type="datetimeFigureOut">
              <a:rPr lang="en-CA" smtClean="0"/>
              <a:t>2018-10-04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8CFB98E-7405-4A74-84A6-2385660AD391}" type="slidenum">
              <a:rPr lang="en-CA" smtClean="0"/>
              <a:t>‹#›</a:t>
            </a:fld>
            <a:endParaRPr lang="en-CA"/>
          </a:p>
        </p:txBody>
      </p:sp>
    </p:spTree>
    <p:extLst>
      <p:ext uri="{BB962C8B-B14F-4D97-AF65-F5344CB8AC3E}">
        <p14:creationId xmlns:p14="http://schemas.microsoft.com/office/powerpoint/2010/main" val="184173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39BC99-A1E3-40A8-95EE-127F331623FE}" type="datetimeFigureOut">
              <a:rPr lang="en-CA" smtClean="0"/>
              <a:t>2018-10-04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8CFB98E-7405-4A74-84A6-2385660AD391}" type="slidenum">
              <a:rPr lang="en-CA" smtClean="0"/>
              <a:t>‹#›</a:t>
            </a:fld>
            <a:endParaRPr lang="en-CA"/>
          </a:p>
        </p:txBody>
      </p:sp>
    </p:spTree>
    <p:extLst>
      <p:ext uri="{BB962C8B-B14F-4D97-AF65-F5344CB8AC3E}">
        <p14:creationId xmlns:p14="http://schemas.microsoft.com/office/powerpoint/2010/main" val="362971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C139BC99-A1E3-40A8-95EE-127F331623FE}" type="datetimeFigureOut">
              <a:rPr lang="en-CA" smtClean="0"/>
              <a:t>2018-10-04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8CFB98E-7405-4A74-84A6-2385660AD391}" type="slidenum">
              <a:rPr lang="en-CA" smtClean="0"/>
              <a:t>‹#›</a:t>
            </a:fld>
            <a:endParaRPr lang="en-CA"/>
          </a:p>
        </p:txBody>
      </p:sp>
    </p:spTree>
    <p:extLst>
      <p:ext uri="{BB962C8B-B14F-4D97-AF65-F5344CB8AC3E}">
        <p14:creationId xmlns:p14="http://schemas.microsoft.com/office/powerpoint/2010/main" val="395223151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C139BC99-A1E3-40A8-95EE-127F331623FE}" type="datetimeFigureOut">
              <a:rPr lang="en-CA" smtClean="0"/>
              <a:t>2018-10-04</a:t>
            </a:fld>
            <a:endParaRPr lang="en-CA"/>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CA"/>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A8CFB98E-7405-4A74-84A6-2385660AD391}" type="slidenum">
              <a:rPr lang="en-CA" smtClean="0"/>
              <a:t>‹#›</a:t>
            </a:fld>
            <a:endParaRPr lang="en-CA"/>
          </a:p>
        </p:txBody>
      </p:sp>
    </p:spTree>
    <p:extLst>
      <p:ext uri="{BB962C8B-B14F-4D97-AF65-F5344CB8AC3E}">
        <p14:creationId xmlns:p14="http://schemas.microsoft.com/office/powerpoint/2010/main" val="158923793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C139BC99-A1E3-40A8-95EE-127F331623FE}" type="datetimeFigureOut">
              <a:rPr lang="en-CA" smtClean="0"/>
              <a:t>2018-10-04</a:t>
            </a:fld>
            <a:endParaRPr lang="en-CA"/>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A8CFB98E-7405-4A74-84A6-2385660AD391}" type="slidenum">
              <a:rPr lang="en-CA" smtClean="0"/>
              <a:t>‹#›</a:t>
            </a:fld>
            <a:endParaRPr lang="en-CA"/>
          </a:p>
        </p:txBody>
      </p:sp>
    </p:spTree>
    <p:extLst>
      <p:ext uri="{BB962C8B-B14F-4D97-AF65-F5344CB8AC3E}">
        <p14:creationId xmlns:p14="http://schemas.microsoft.com/office/powerpoint/2010/main" val="91030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C139BC99-A1E3-40A8-95EE-127F331623FE}" type="datetimeFigureOut">
              <a:rPr lang="en-CA" smtClean="0"/>
              <a:t>2018-10-04</a:t>
            </a:fld>
            <a:endParaRPr lang="en-CA"/>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CA"/>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A8CFB98E-7405-4A74-84A6-2385660AD391}" type="slidenum">
              <a:rPr lang="en-CA" smtClean="0"/>
              <a:t>‹#›</a:t>
            </a:fld>
            <a:endParaRPr lang="en-CA"/>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8770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dirty="0"/>
              <a:t>How might your students' understanding of addition </a:t>
            </a:r>
            <a:r>
              <a:rPr lang="en-US" sz="2400" dirty="0" smtClean="0"/>
              <a:t>progress/develop/evolve</a:t>
            </a:r>
            <a:r>
              <a:rPr lang="en-US" sz="2400" dirty="0"/>
              <a:t>? What will you do as the teacher to help move your students toward proficiency? </a:t>
            </a:r>
            <a:endParaRPr lang="en-CA" sz="6000" dirty="0"/>
          </a:p>
        </p:txBody>
      </p:sp>
      <p:sp>
        <p:nvSpPr>
          <p:cNvPr id="3" name="Subtitle 2"/>
          <p:cNvSpPr>
            <a:spLocks noGrp="1"/>
          </p:cNvSpPr>
          <p:nvPr>
            <p:ph type="subTitle" idx="1"/>
          </p:nvPr>
        </p:nvSpPr>
        <p:spPr/>
        <p:txBody>
          <a:bodyPr>
            <a:normAutofit/>
          </a:bodyPr>
          <a:lstStyle/>
          <a:p>
            <a:r>
              <a:rPr lang="en-US" sz="1800" dirty="0" smtClean="0"/>
              <a:t>Fatima Ahmed</a:t>
            </a:r>
            <a:endParaRPr lang="en-CA" sz="1800" dirty="0"/>
          </a:p>
        </p:txBody>
      </p:sp>
    </p:spTree>
    <p:extLst>
      <p:ext uri="{BB962C8B-B14F-4D97-AF65-F5344CB8AC3E}">
        <p14:creationId xmlns:p14="http://schemas.microsoft.com/office/powerpoint/2010/main" val="334403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Cardinality</a:t>
            </a:r>
            <a:endParaRPr lang="en-CA" dirty="0"/>
          </a:p>
        </p:txBody>
      </p:sp>
      <p:sp>
        <p:nvSpPr>
          <p:cNvPr id="3" name="Content Placeholder 2"/>
          <p:cNvSpPr>
            <a:spLocks noGrp="1"/>
          </p:cNvSpPr>
          <p:nvPr>
            <p:ph idx="1"/>
          </p:nvPr>
        </p:nvSpPr>
        <p:spPr/>
        <p:txBody>
          <a:bodyPr/>
          <a:lstStyle/>
          <a:p>
            <a:pPr marL="0" indent="0">
              <a:buNone/>
            </a:pPr>
            <a:r>
              <a:rPr lang="en-US" dirty="0" smtClean="0"/>
              <a:t>Through this principle, the students are able to conclude that 5 does not refer only to the item they are tagging, but rather refers to the entire group of objects from the item they tagged at 1 to the item they tagged at 5. </a:t>
            </a:r>
            <a:endParaRPr lang="en-CA" dirty="0"/>
          </a:p>
        </p:txBody>
      </p:sp>
    </p:spTree>
    <p:extLst>
      <p:ext uri="{BB962C8B-B14F-4D97-AF65-F5344CB8AC3E}">
        <p14:creationId xmlns:p14="http://schemas.microsoft.com/office/powerpoint/2010/main" val="55228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whole relationship</a:t>
            </a:r>
            <a:endParaRPr lang="en-CA" dirty="0"/>
          </a:p>
        </p:txBody>
      </p:sp>
      <p:sp>
        <p:nvSpPr>
          <p:cNvPr id="3" name="Content Placeholder 2"/>
          <p:cNvSpPr>
            <a:spLocks noGrp="1"/>
          </p:cNvSpPr>
          <p:nvPr>
            <p:ph idx="1"/>
          </p:nvPr>
        </p:nvSpPr>
        <p:spPr/>
        <p:txBody>
          <a:bodyPr/>
          <a:lstStyle/>
          <a:p>
            <a:pPr marL="0" indent="0">
              <a:buNone/>
            </a:pPr>
            <a:r>
              <a:rPr lang="en-US" dirty="0" smtClean="0"/>
              <a:t>Through this principle, students are </a:t>
            </a:r>
            <a:r>
              <a:rPr lang="en-US" dirty="0" err="1" smtClean="0"/>
              <a:t>ablet</a:t>
            </a:r>
            <a:r>
              <a:rPr lang="en-US" dirty="0" smtClean="0"/>
              <a:t> o conclude that numbers are made up of two numbers. For instance, 10 can be made up of 9 &amp; 1, 2 &amp; 8, 3 &amp;7, 4 &amp; 6 or 5 &amp; 5. Thus, they recognize that 9 &amp; 1 are two separate numbers, for instance. </a:t>
            </a:r>
            <a:endParaRPr lang="en-CA" dirty="0"/>
          </a:p>
        </p:txBody>
      </p:sp>
    </p:spTree>
    <p:extLst>
      <p:ext uri="{BB962C8B-B14F-4D97-AF65-F5344CB8AC3E}">
        <p14:creationId xmlns:p14="http://schemas.microsoft.com/office/powerpoint/2010/main" val="324540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inclusion</a:t>
            </a:r>
            <a:endParaRPr lang="en-CA" dirty="0"/>
          </a:p>
        </p:txBody>
      </p:sp>
      <p:sp>
        <p:nvSpPr>
          <p:cNvPr id="3" name="Content Placeholder 2"/>
          <p:cNvSpPr>
            <a:spLocks noGrp="1"/>
          </p:cNvSpPr>
          <p:nvPr>
            <p:ph idx="1"/>
          </p:nvPr>
        </p:nvSpPr>
        <p:spPr/>
        <p:txBody>
          <a:bodyPr/>
          <a:lstStyle/>
          <a:p>
            <a:pPr marL="0" indent="0">
              <a:buNone/>
            </a:pPr>
            <a:r>
              <a:rPr lang="en-US" dirty="0" smtClean="0"/>
              <a:t>This principle is an extension of part-part-whole relationships. Through this, students are able to conclude that if they have five objects than that means they also have at least 4 objects since 5 is made up of 4. </a:t>
            </a:r>
            <a:endParaRPr lang="en-CA" dirty="0"/>
          </a:p>
        </p:txBody>
      </p:sp>
    </p:spTree>
    <p:extLst>
      <p:ext uri="{BB962C8B-B14F-4D97-AF65-F5344CB8AC3E}">
        <p14:creationId xmlns:p14="http://schemas.microsoft.com/office/powerpoint/2010/main" val="420698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Commutative property</a:t>
            </a:r>
            <a:endParaRPr lang="en-CA" dirty="0"/>
          </a:p>
        </p:txBody>
      </p:sp>
      <p:sp>
        <p:nvSpPr>
          <p:cNvPr id="3" name="Content Placeholder 2"/>
          <p:cNvSpPr>
            <a:spLocks noGrp="1"/>
          </p:cNvSpPr>
          <p:nvPr>
            <p:ph idx="1"/>
          </p:nvPr>
        </p:nvSpPr>
        <p:spPr/>
        <p:txBody>
          <a:bodyPr/>
          <a:lstStyle/>
          <a:p>
            <a:pPr marL="0" indent="0">
              <a:buNone/>
            </a:pPr>
            <a:r>
              <a:rPr lang="en-US" dirty="0" smtClean="0"/>
              <a:t>This property states that the order of addition does not matter. This means that if they tried adding 5 to 8, or if they tried adding 8 to 5, the answer would be the same. </a:t>
            </a:r>
            <a:endParaRPr lang="en-CA" dirty="0"/>
          </a:p>
        </p:txBody>
      </p:sp>
    </p:spTree>
    <p:extLst>
      <p:ext uri="{BB962C8B-B14F-4D97-AF65-F5344CB8AC3E}">
        <p14:creationId xmlns:p14="http://schemas.microsoft.com/office/powerpoint/2010/main" val="3685159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Associative property</a:t>
            </a:r>
            <a:endParaRPr lang="en-CA" dirty="0"/>
          </a:p>
        </p:txBody>
      </p:sp>
      <p:sp>
        <p:nvSpPr>
          <p:cNvPr id="3" name="Content Placeholder 2"/>
          <p:cNvSpPr>
            <a:spLocks noGrp="1"/>
          </p:cNvSpPr>
          <p:nvPr>
            <p:ph idx="1"/>
          </p:nvPr>
        </p:nvSpPr>
        <p:spPr/>
        <p:txBody>
          <a:bodyPr/>
          <a:lstStyle/>
          <a:p>
            <a:pPr marL="0" indent="0">
              <a:buNone/>
            </a:pPr>
            <a:r>
              <a:rPr lang="en-US" dirty="0" smtClean="0"/>
              <a:t>Through the associative property, students are bale to conclude that if they were asked to add 5 &amp; 7, they could break down the 5 in 3 &amp; 2, and add it to 7. Or they could break down the 7 into 2 &amp; 5, and add it to 5. Thus additions can be regrouped without changing the sum. </a:t>
            </a:r>
            <a:endParaRPr lang="en-CA" dirty="0"/>
          </a:p>
        </p:txBody>
      </p:sp>
    </p:spTree>
    <p:extLst>
      <p:ext uri="{BB962C8B-B14F-4D97-AF65-F5344CB8AC3E}">
        <p14:creationId xmlns:p14="http://schemas.microsoft.com/office/powerpoint/2010/main" val="962439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a:t>
            </a:r>
            <a:endParaRPr lang="en-CA" dirty="0"/>
          </a:p>
        </p:txBody>
      </p:sp>
      <p:sp>
        <p:nvSpPr>
          <p:cNvPr id="3" name="Content Placeholder 2"/>
          <p:cNvSpPr>
            <a:spLocks noGrp="1"/>
          </p:cNvSpPr>
          <p:nvPr>
            <p:ph idx="1"/>
          </p:nvPr>
        </p:nvSpPr>
        <p:spPr/>
        <p:txBody>
          <a:bodyPr/>
          <a:lstStyle/>
          <a:p>
            <a:r>
              <a:rPr lang="en-US" dirty="0" smtClean="0"/>
              <a:t>Through the principle of equivalence, students are able to understand that if they add 1 to (5+6) than they also have to add 1 to 11, since 5+6=11. Or, if they take away 1 from 4 in the case of 4+6, they have to give that 1 to 6 thus making 7. Through such operations, students discover that amounts can not just disappear and any change has to compensated or adjusted to the remaining numbers. </a:t>
            </a:r>
            <a:endParaRPr lang="en-CA" dirty="0"/>
          </a:p>
        </p:txBody>
      </p:sp>
    </p:spTree>
    <p:extLst>
      <p:ext uri="{BB962C8B-B14F-4D97-AF65-F5344CB8AC3E}">
        <p14:creationId xmlns:p14="http://schemas.microsoft.com/office/powerpoint/2010/main" val="2025295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Models to support addition</a:t>
            </a:r>
            <a:endParaRPr lang="en-CA" dirty="0"/>
          </a:p>
        </p:txBody>
      </p:sp>
    </p:spTree>
    <p:extLst>
      <p:ext uri="{BB962C8B-B14F-4D97-AF65-F5344CB8AC3E}">
        <p14:creationId xmlns:p14="http://schemas.microsoft.com/office/powerpoint/2010/main" val="4058754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a:t>
            </a:r>
            <a:endParaRPr lang="en-CA" dirty="0"/>
          </a:p>
        </p:txBody>
      </p:sp>
      <p:sp>
        <p:nvSpPr>
          <p:cNvPr id="3" name="Content Placeholder 2"/>
          <p:cNvSpPr>
            <a:spLocks noGrp="1"/>
          </p:cNvSpPr>
          <p:nvPr>
            <p:ph idx="1"/>
          </p:nvPr>
        </p:nvSpPr>
        <p:spPr/>
        <p:txBody>
          <a:bodyPr/>
          <a:lstStyle/>
          <a:p>
            <a:pPr marL="0" indent="0">
              <a:buNone/>
            </a:pPr>
            <a:r>
              <a:rPr lang="en-US" dirty="0" smtClean="0"/>
              <a:t>Through the practicing of partitioning, students can separately add 100s, 10s, and 1s. For instance, in the case of 548 + 377, they can add 500 to 300, and get 800. They can add 40 to 70, and get 110, and they can add 8 to 7 and get 15. After they can add these three numbers to get the final answer of 925. </a:t>
            </a:r>
            <a:endParaRPr lang="en-US" dirty="0"/>
          </a:p>
          <a:p>
            <a:endParaRPr lang="en-US" dirty="0" smtClean="0"/>
          </a:p>
          <a:p>
            <a:endParaRPr lang="en-CA" dirty="0"/>
          </a:p>
        </p:txBody>
      </p:sp>
      <p:pic>
        <p:nvPicPr>
          <p:cNvPr id="4" name="Picture 3"/>
          <p:cNvPicPr>
            <a:picLocks noChangeAspect="1"/>
          </p:cNvPicPr>
          <p:nvPr/>
        </p:nvPicPr>
        <p:blipFill>
          <a:blip r:embed="rId2"/>
          <a:stretch>
            <a:fillRect/>
          </a:stretch>
        </p:blipFill>
        <p:spPr>
          <a:xfrm>
            <a:off x="7685084" y="3852431"/>
            <a:ext cx="4019187" cy="2546812"/>
          </a:xfrm>
          <a:prstGeom prst="rect">
            <a:avLst/>
          </a:prstGeom>
        </p:spPr>
      </p:pic>
    </p:spTree>
    <p:extLst>
      <p:ext uri="{BB962C8B-B14F-4D97-AF65-F5344CB8AC3E}">
        <p14:creationId xmlns:p14="http://schemas.microsoft.com/office/powerpoint/2010/main" val="1345639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line</a:t>
            </a:r>
            <a:endParaRPr lang="en-CA" dirty="0"/>
          </a:p>
        </p:txBody>
      </p:sp>
      <p:sp>
        <p:nvSpPr>
          <p:cNvPr id="3" name="Content Placeholder 2"/>
          <p:cNvSpPr>
            <a:spLocks noGrp="1"/>
          </p:cNvSpPr>
          <p:nvPr>
            <p:ph idx="1"/>
          </p:nvPr>
        </p:nvSpPr>
        <p:spPr/>
        <p:txBody>
          <a:bodyPr/>
          <a:lstStyle/>
          <a:p>
            <a:pPr marL="0" indent="0">
              <a:buNone/>
            </a:pPr>
            <a:r>
              <a:rPr lang="en-US" dirty="0" smtClean="0"/>
              <a:t>Students can find great ease in number lines, for instance if asked to add 45 to 32, drawing 45, than adding 30 in the form of 3 jumps of 10, can help to get to 75. The remainder of two unties is added to reach a final total of 77. </a:t>
            </a:r>
            <a:endParaRPr lang="en-US" dirty="0"/>
          </a:p>
          <a:p>
            <a:endParaRPr lang="en-US" dirty="0" smtClean="0"/>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654" y="3558746"/>
            <a:ext cx="3550617" cy="2662963"/>
          </a:xfrm>
          <a:prstGeom prst="rect">
            <a:avLst/>
          </a:prstGeom>
        </p:spPr>
      </p:pic>
    </p:spTree>
    <p:extLst>
      <p:ext uri="{BB962C8B-B14F-4D97-AF65-F5344CB8AC3E}">
        <p14:creationId xmlns:p14="http://schemas.microsoft.com/office/powerpoint/2010/main" val="2634189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algorithms</a:t>
            </a:r>
            <a:endParaRPr lang="en-CA" dirty="0"/>
          </a:p>
        </p:txBody>
      </p:sp>
      <p:sp>
        <p:nvSpPr>
          <p:cNvPr id="3" name="Content Placeholder 2"/>
          <p:cNvSpPr>
            <a:spLocks noGrp="1"/>
          </p:cNvSpPr>
          <p:nvPr>
            <p:ph idx="1"/>
          </p:nvPr>
        </p:nvSpPr>
        <p:spPr/>
        <p:txBody>
          <a:bodyPr/>
          <a:lstStyle/>
          <a:p>
            <a:r>
              <a:rPr lang="en-US" dirty="0" smtClean="0"/>
              <a:t>The slide shows the three alternative algorithms for additions, called the ‘place value totals’, ‘expanded notations’ and ‘new groups’ respectively. They all rely on the partitioning ability explained a few slides earlier.  </a:t>
            </a:r>
            <a:endParaRPr lang="en-US" dirty="0"/>
          </a:p>
          <a:p>
            <a:endParaRPr lang="en-US" dirty="0" smtClean="0"/>
          </a:p>
          <a:p>
            <a:endParaRPr lang="en-CA" dirty="0"/>
          </a:p>
        </p:txBody>
      </p:sp>
      <p:pic>
        <p:nvPicPr>
          <p:cNvPr id="4" name="Picture 3"/>
          <p:cNvPicPr>
            <a:picLocks noChangeAspect="1"/>
          </p:cNvPicPr>
          <p:nvPr/>
        </p:nvPicPr>
        <p:blipFill>
          <a:blip r:embed="rId2"/>
          <a:stretch>
            <a:fillRect/>
          </a:stretch>
        </p:blipFill>
        <p:spPr>
          <a:xfrm>
            <a:off x="4843541" y="3600264"/>
            <a:ext cx="4687637" cy="2489640"/>
          </a:xfrm>
          <a:prstGeom prst="rect">
            <a:avLst/>
          </a:prstGeom>
        </p:spPr>
      </p:pic>
    </p:spTree>
    <p:extLst>
      <p:ext uri="{BB962C8B-B14F-4D97-AF65-F5344CB8AC3E}">
        <p14:creationId xmlns:p14="http://schemas.microsoft.com/office/powerpoint/2010/main" val="373429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908" y="0"/>
            <a:ext cx="9477092" cy="6858000"/>
          </a:xfrm>
          <a:prstGeom prst="rect">
            <a:avLst/>
          </a:prstGeom>
        </p:spPr>
      </p:pic>
      <p:sp>
        <p:nvSpPr>
          <p:cNvPr id="2" name="TextBox 1"/>
          <p:cNvSpPr txBox="1"/>
          <p:nvPr/>
        </p:nvSpPr>
        <p:spPr>
          <a:xfrm>
            <a:off x="115330" y="1720840"/>
            <a:ext cx="2714908" cy="3416320"/>
          </a:xfrm>
          <a:prstGeom prst="rect">
            <a:avLst/>
          </a:prstGeom>
          <a:noFill/>
        </p:spPr>
        <p:txBody>
          <a:bodyPr wrap="square" rtlCol="0">
            <a:spAutoFit/>
          </a:bodyPr>
          <a:lstStyle/>
          <a:p>
            <a:r>
              <a:rPr lang="en-US" dirty="0"/>
              <a:t>According to a lecture, students move through four phases. Under each phase, the strategy being employed is listed. </a:t>
            </a:r>
          </a:p>
          <a:p>
            <a:endParaRPr lang="en-US" dirty="0"/>
          </a:p>
          <a:p>
            <a:r>
              <a:rPr lang="en-US" dirty="0"/>
              <a:t>The key ideas speaks to the principles that the students need to master in order to apply the strategy in question</a:t>
            </a:r>
            <a:endParaRPr lang="en-CA" dirty="0"/>
          </a:p>
          <a:p>
            <a:endParaRPr lang="en-CA" dirty="0"/>
          </a:p>
        </p:txBody>
      </p:sp>
    </p:spTree>
    <p:extLst>
      <p:ext uri="{BB962C8B-B14F-4D97-AF65-F5344CB8AC3E}">
        <p14:creationId xmlns:p14="http://schemas.microsoft.com/office/powerpoint/2010/main" val="1943028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What </a:t>
            </a:r>
            <a:r>
              <a:rPr lang="en-US" sz="4000" dirty="0" smtClean="0"/>
              <a:t>I will do as </a:t>
            </a:r>
            <a:r>
              <a:rPr lang="en-US" sz="4000" dirty="0"/>
              <a:t>the teacher to help move your students toward proficiency</a:t>
            </a:r>
            <a:endParaRPr lang="en-CA" dirty="0"/>
          </a:p>
        </p:txBody>
      </p:sp>
    </p:spTree>
    <p:extLst>
      <p:ext uri="{BB962C8B-B14F-4D97-AF65-F5344CB8AC3E}">
        <p14:creationId xmlns:p14="http://schemas.microsoft.com/office/powerpoint/2010/main" val="4095811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t>
            </a:r>
            <a:r>
              <a:rPr lang="en-US" dirty="0"/>
              <a:t>categories of current </a:t>
            </a:r>
            <a:r>
              <a:rPr lang="en-US" dirty="0" smtClean="0"/>
              <a:t>ideas</a:t>
            </a:r>
            <a:endParaRPr lang="en-CA" dirty="0"/>
          </a:p>
        </p:txBody>
      </p:sp>
      <p:sp>
        <p:nvSpPr>
          <p:cNvPr id="3" name="Content Placeholder 2"/>
          <p:cNvSpPr>
            <a:spLocks noGrp="1"/>
          </p:cNvSpPr>
          <p:nvPr>
            <p:ph idx="1"/>
          </p:nvPr>
        </p:nvSpPr>
        <p:spPr/>
        <p:txBody>
          <a:bodyPr/>
          <a:lstStyle/>
          <a:p>
            <a:pPr marL="0" indent="0">
              <a:buNone/>
            </a:pPr>
            <a:r>
              <a:rPr lang="en-US" dirty="0" smtClean="0"/>
              <a:t>As an educator, I intend to follow the advice presented in the TIMSS study article. The author of the article writes, “On </a:t>
            </a:r>
            <a:r>
              <a:rPr lang="en-US" dirty="0"/>
              <a:t>the basis of responses from teachers in the United States, the TIMSS identified three categories of current ideas about mathematics. These ideas involve (a) hands-on real-world </a:t>
            </a:r>
            <a:r>
              <a:rPr lang="en-US" dirty="0" smtClean="0"/>
              <a:t>mathematics, </a:t>
            </a:r>
            <a:r>
              <a:rPr lang="en-US" dirty="0"/>
              <a:t>(b) cooperative learning and (c) a focus on </a:t>
            </a:r>
            <a:r>
              <a:rPr lang="en-US" dirty="0" smtClean="0"/>
              <a:t>thinking”. </a:t>
            </a:r>
            <a:r>
              <a:rPr lang="en-US" dirty="0"/>
              <a:t>(Geist, 2000, 184</a:t>
            </a:r>
            <a:r>
              <a:rPr lang="en-US" dirty="0" smtClean="0"/>
              <a:t>). Thus, as an educator, I will attempt to activate these three ideas on a daily basis during my mathematics class.</a:t>
            </a:r>
            <a:endParaRPr lang="en-CA" dirty="0"/>
          </a:p>
        </p:txBody>
      </p:sp>
    </p:spTree>
    <p:extLst>
      <p:ext uri="{BB962C8B-B14F-4D97-AF65-F5344CB8AC3E}">
        <p14:creationId xmlns:p14="http://schemas.microsoft.com/office/powerpoint/2010/main" val="4234713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Introduce mathematical </a:t>
            </a:r>
            <a:r>
              <a:rPr lang="en-US" dirty="0" smtClean="0"/>
              <a:t>models</a:t>
            </a:r>
            <a:endParaRPr lang="en-CA"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a:t>“Children can construct all of the thinking of an alternative algorithm, we help them organize” (lecture on Sept 27, 2018</a:t>
            </a:r>
            <a:r>
              <a:rPr lang="en-US" dirty="0" smtClean="0"/>
              <a:t>). Thus, as </a:t>
            </a:r>
            <a:r>
              <a:rPr lang="en-US" dirty="0"/>
              <a:t>an educator, I will give students the opportunity to experiment as they try to construct thinking of an alternative algorithm. </a:t>
            </a:r>
            <a:r>
              <a:rPr lang="en-US" dirty="0" smtClean="0"/>
              <a:t>However, it was stated in our texts that students need to be introduced to models as they are unable to come up with models on their own, and thus, while allowing them to experiment with alternative algorithms, I would also introduce mathematical models, such as number lines, so that they have tools through which to understand and analyze mathematical concepts presented to them. </a:t>
            </a:r>
          </a:p>
        </p:txBody>
      </p:sp>
    </p:spTree>
    <p:extLst>
      <p:ext uri="{BB962C8B-B14F-4D97-AF65-F5344CB8AC3E}">
        <p14:creationId xmlns:p14="http://schemas.microsoft.com/office/powerpoint/2010/main" val="1517880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Encourage fluency with </a:t>
            </a:r>
            <a:r>
              <a:rPr lang="en-US" dirty="0" smtClean="0"/>
              <a:t>tens</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In my personal experience, I benefitted the most if I was able to become an expert at using one strategy or model. Following that, I was able to use that as an anchor point as I tried to solve any other mathematical problem. This approach also syncs with my philosophy that educators should focus more on building </a:t>
            </a:r>
            <a:r>
              <a:rPr lang="en-US" dirty="0" smtClean="0"/>
              <a:t>the </a:t>
            </a:r>
            <a:r>
              <a:rPr lang="en-US" dirty="0" smtClean="0"/>
              <a:t>strengths of the student, rather than spending excess amounts of time trying to address their weaknesses. This was also advised during our readings, where it was written that </a:t>
            </a:r>
            <a:r>
              <a:rPr lang="en-US" dirty="0"/>
              <a:t>“Learning one type of computational strategy will inform understanding of another.” (</a:t>
            </a:r>
            <a:r>
              <a:rPr lang="en-US" dirty="0" err="1"/>
              <a:t>Walle</a:t>
            </a:r>
            <a:r>
              <a:rPr lang="en-US" dirty="0"/>
              <a:t>, 2017, p. 196) </a:t>
            </a:r>
            <a:r>
              <a:rPr lang="en-US" dirty="0" smtClean="0"/>
              <a:t>Thus, as an example, I would try to build fluency with tens within my students so that once they are able to become experts on that topic, they can use that as a tool or anchor point through which to efficiently solve other addition problems. </a:t>
            </a:r>
            <a:endParaRPr lang="en-CA" dirty="0"/>
          </a:p>
        </p:txBody>
      </p:sp>
    </p:spTree>
    <p:extLst>
      <p:ext uri="{BB962C8B-B14F-4D97-AF65-F5344CB8AC3E}">
        <p14:creationId xmlns:p14="http://schemas.microsoft.com/office/powerpoint/2010/main" val="285610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of manipulatives and schematic </a:t>
            </a:r>
            <a:r>
              <a:rPr lang="en-US" dirty="0" smtClean="0"/>
              <a:t>diagrams</a:t>
            </a:r>
            <a:endParaRPr lang="en-CA" dirty="0"/>
          </a:p>
        </p:txBody>
      </p:sp>
      <p:sp>
        <p:nvSpPr>
          <p:cNvPr id="3" name="Content Placeholder 2"/>
          <p:cNvSpPr>
            <a:spLocks noGrp="1"/>
          </p:cNvSpPr>
          <p:nvPr>
            <p:ph idx="1"/>
          </p:nvPr>
        </p:nvSpPr>
        <p:spPr/>
        <p:txBody>
          <a:bodyPr/>
          <a:lstStyle/>
          <a:p>
            <a:pPr marL="0" indent="0">
              <a:buNone/>
            </a:pPr>
            <a:r>
              <a:rPr lang="en-US" dirty="0" smtClean="0"/>
              <a:t>As I underwent primary school in a foreign country, I was only introduced to the ten-frame while reading the textbook for this course. After seeing how the professor demonstrated the usage of this ten frame in an elementary class, I was impressed at its potency and its ability to help students build their mental math ability. Thus, as an educator, I will continue to research the manipulatives and schematic diagrams that are available for students, and I will continue to introduce these to the students. </a:t>
            </a:r>
            <a:endParaRPr lang="en-CA" dirty="0"/>
          </a:p>
        </p:txBody>
      </p:sp>
    </p:spTree>
    <p:extLst>
      <p:ext uri="{BB962C8B-B14F-4D97-AF65-F5344CB8AC3E}">
        <p14:creationId xmlns:p14="http://schemas.microsoft.com/office/powerpoint/2010/main" val="3795783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t>
            </a:r>
            <a:r>
              <a:rPr lang="en-US" dirty="0"/>
              <a:t>self concept</a:t>
            </a:r>
            <a:endParaRPr lang="en-CA" dirty="0"/>
          </a:p>
        </p:txBody>
      </p:sp>
      <p:sp>
        <p:nvSpPr>
          <p:cNvPr id="3" name="Content Placeholder 2"/>
          <p:cNvSpPr>
            <a:spLocks noGrp="1"/>
          </p:cNvSpPr>
          <p:nvPr>
            <p:ph idx="1"/>
          </p:nvPr>
        </p:nvSpPr>
        <p:spPr/>
        <p:txBody>
          <a:bodyPr/>
          <a:lstStyle/>
          <a:p>
            <a:pPr marL="0" indent="0">
              <a:buNone/>
            </a:pPr>
            <a:r>
              <a:rPr lang="en-US" dirty="0" smtClean="0"/>
              <a:t>One of our readings state that "Relational </a:t>
            </a:r>
            <a:r>
              <a:rPr lang="en-US" dirty="0"/>
              <a:t>understanding has an affective effect as well as a cognitive effect. When ideas are well understood and make sense, the learner tends to develop a positive self concept about his or her ability to learn and understand mathematics." (Van de </a:t>
            </a:r>
            <a:r>
              <a:rPr lang="en-US" dirty="0" err="1"/>
              <a:t>Walle</a:t>
            </a:r>
            <a:r>
              <a:rPr lang="en-US" dirty="0"/>
              <a:t>, 2007, p. 27</a:t>
            </a:r>
            <a:r>
              <a:rPr lang="en-US" dirty="0" smtClean="0"/>
              <a:t>). Thus, as </a:t>
            </a:r>
            <a:r>
              <a:rPr lang="en-US" dirty="0"/>
              <a:t>an educator, my greatest emphasis will be on building a positive self concept when it comes to the topic of </a:t>
            </a:r>
            <a:r>
              <a:rPr lang="en-US" dirty="0" smtClean="0"/>
              <a:t>mathematics and I will continue to research strategies and theories through which I can achieve this goal with my students. </a:t>
            </a:r>
            <a:endParaRPr lang="en-US" dirty="0"/>
          </a:p>
          <a:p>
            <a:endParaRPr lang="en-CA" dirty="0"/>
          </a:p>
        </p:txBody>
      </p:sp>
    </p:spTree>
    <p:extLst>
      <p:ext uri="{BB962C8B-B14F-4D97-AF65-F5344CB8AC3E}">
        <p14:creationId xmlns:p14="http://schemas.microsoft.com/office/powerpoint/2010/main" val="2259773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Lingering Questions</a:t>
            </a:r>
            <a:endParaRPr lang="en-CA" dirty="0"/>
          </a:p>
        </p:txBody>
      </p:sp>
    </p:spTree>
    <p:extLst>
      <p:ext uri="{BB962C8B-B14F-4D97-AF65-F5344CB8AC3E}">
        <p14:creationId xmlns:p14="http://schemas.microsoft.com/office/powerpoint/2010/main" val="1960690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“Some </a:t>
            </a:r>
            <a:r>
              <a:rPr lang="en-US" sz="3600" dirty="0"/>
              <a:t>regression may be possible when children are faced with larger </a:t>
            </a:r>
            <a:r>
              <a:rPr lang="en-US" sz="3600" dirty="0" smtClean="0"/>
              <a:t>numbers”</a:t>
            </a:r>
            <a:endParaRPr lang="en-CA" sz="3600" dirty="0"/>
          </a:p>
        </p:txBody>
      </p:sp>
      <p:sp>
        <p:nvSpPr>
          <p:cNvPr id="3" name="Content Placeholder 2"/>
          <p:cNvSpPr>
            <a:spLocks noGrp="1"/>
          </p:cNvSpPr>
          <p:nvPr>
            <p:ph idx="1"/>
          </p:nvPr>
        </p:nvSpPr>
        <p:spPr/>
        <p:txBody>
          <a:bodyPr/>
          <a:lstStyle/>
          <a:p>
            <a:pPr marL="0" indent="0">
              <a:buNone/>
            </a:pPr>
            <a:r>
              <a:rPr lang="en-US" dirty="0" smtClean="0"/>
              <a:t>There is a concept in conflict studies that practitioners sometimes need to wait for the conflict to reach its peak, in order to intervene and perform resolution. When I read that some </a:t>
            </a:r>
            <a:r>
              <a:rPr lang="en-US" dirty="0"/>
              <a:t>regression may be possible when children are faced with larger </a:t>
            </a:r>
            <a:r>
              <a:rPr lang="en-US" dirty="0" smtClean="0"/>
              <a:t>numbers, I was reminded of this conflict resolution theory. If we, as an educator, see that a child is regressing, I wonder how long I have to wait or how I will know when to intervene. How much regression is considered acceptable level, and when should an educator start to worry if the regression continues.</a:t>
            </a:r>
            <a:endParaRPr lang="en-US" dirty="0"/>
          </a:p>
          <a:p>
            <a:endParaRPr lang="en-CA" dirty="0"/>
          </a:p>
        </p:txBody>
      </p:sp>
    </p:spTree>
    <p:extLst>
      <p:ext uri="{BB962C8B-B14F-4D97-AF65-F5344CB8AC3E}">
        <p14:creationId xmlns:p14="http://schemas.microsoft.com/office/powerpoint/2010/main" val="239225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“Learning one type of computational strategy will inform understanding of another.” (</a:t>
            </a:r>
            <a:r>
              <a:rPr lang="en-US" sz="3200" dirty="0" err="1"/>
              <a:t>Walle</a:t>
            </a:r>
            <a:r>
              <a:rPr lang="en-US" sz="3200" dirty="0"/>
              <a:t>, 2017, p. 196)</a:t>
            </a:r>
            <a:br>
              <a:rPr lang="en-US" sz="3200" dirty="0"/>
            </a:br>
            <a:endParaRPr lang="en-CA" sz="3200" dirty="0"/>
          </a:p>
        </p:txBody>
      </p:sp>
      <p:sp>
        <p:nvSpPr>
          <p:cNvPr id="3" name="Content Placeholder 2"/>
          <p:cNvSpPr>
            <a:spLocks noGrp="1"/>
          </p:cNvSpPr>
          <p:nvPr>
            <p:ph idx="1"/>
          </p:nvPr>
        </p:nvSpPr>
        <p:spPr/>
        <p:txBody>
          <a:bodyPr/>
          <a:lstStyle/>
          <a:p>
            <a:pPr marL="0" indent="0">
              <a:buNone/>
            </a:pPr>
            <a:r>
              <a:rPr lang="en-US" dirty="0" smtClean="0"/>
              <a:t>While I myself agree that learning one type of computational strategy will inform understanding of another, I wonder </a:t>
            </a:r>
            <a:r>
              <a:rPr lang="en-US" dirty="0"/>
              <a:t>as an </a:t>
            </a:r>
            <a:r>
              <a:rPr lang="en-US" dirty="0" smtClean="0"/>
              <a:t>educator on what is the best computational strategy to introduce to each student and at what time. I worry that by introducing an inappropriate strategy, one that is too demanding or not demanding enough, that the child may face an obstacle in developing a positive self-concept. </a:t>
            </a:r>
            <a:endParaRPr lang="en-CA" dirty="0"/>
          </a:p>
        </p:txBody>
      </p:sp>
    </p:spTree>
    <p:extLst>
      <p:ext uri="{BB962C8B-B14F-4D97-AF65-F5344CB8AC3E}">
        <p14:creationId xmlns:p14="http://schemas.microsoft.com/office/powerpoint/2010/main" val="884741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Bibliography</a:t>
            </a:r>
            <a:endParaRPr lang="en-CA" dirty="0"/>
          </a:p>
        </p:txBody>
      </p:sp>
    </p:spTree>
    <p:extLst>
      <p:ext uri="{BB962C8B-B14F-4D97-AF65-F5344CB8AC3E}">
        <p14:creationId xmlns:p14="http://schemas.microsoft.com/office/powerpoint/2010/main" val="286847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children will progress</a:t>
            </a:r>
            <a:endParaRPr lang="en-CA" dirty="0"/>
          </a:p>
        </p:txBody>
      </p:sp>
    </p:spTree>
    <p:extLst>
      <p:ext uri="{BB962C8B-B14F-4D97-AF65-F5344CB8AC3E}">
        <p14:creationId xmlns:p14="http://schemas.microsoft.com/office/powerpoint/2010/main" val="701215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1063" y="1655805"/>
            <a:ext cx="8770937" cy="3651250"/>
          </a:xfrm>
        </p:spPr>
        <p:txBody>
          <a:bodyPr>
            <a:normAutofit fontScale="77500" lnSpcReduction="20000"/>
          </a:bodyPr>
          <a:lstStyle/>
          <a:p>
            <a:r>
              <a:rPr lang="en-US" dirty="0"/>
              <a:t>Barker, L. (2009). Ten is the magic number. Teaching Children Mathematics, 15(6), 337-343. Retrieved October 4, 2018, from https://www.nctm.org/Publications/teaching-children-mathematics/2009/Vol15/Issue6/Ten-Is-the-Magic-Number!/.</a:t>
            </a:r>
          </a:p>
          <a:p>
            <a:r>
              <a:rPr lang="en-US" dirty="0" err="1" smtClean="0"/>
              <a:t>Bofferding</a:t>
            </a:r>
            <a:r>
              <a:rPr lang="en-US" dirty="0" smtClean="0"/>
              <a:t>, L., </a:t>
            </a:r>
            <a:r>
              <a:rPr lang="en-US" dirty="0" err="1" smtClean="0"/>
              <a:t>Kemmerle</a:t>
            </a:r>
            <a:r>
              <a:rPr lang="en-US" dirty="0" smtClean="0"/>
              <a:t>, M., &amp; Murata, A. (2012). Making 10 My Way. Teaching Children Mathematics, 19(3), 164-173. doi:10.5951/teacchilmath.19.3.0164</a:t>
            </a:r>
          </a:p>
          <a:p>
            <a:r>
              <a:rPr lang="en-US" dirty="0" smtClean="0"/>
              <a:t>Cooper, K. (2018, September 20). </a:t>
            </a:r>
            <a:r>
              <a:rPr lang="en-US" i="1" dirty="0" smtClean="0"/>
              <a:t>Week 3: Addition and Subtraction</a:t>
            </a:r>
            <a:r>
              <a:rPr lang="en-US" dirty="0" smtClean="0"/>
              <a:t>. Lecture presented in Lakehead University, Orillia.</a:t>
            </a:r>
          </a:p>
          <a:p>
            <a:r>
              <a:rPr lang="en-US" dirty="0"/>
              <a:t>Geist, E. (2000). Lessons from the TIMSS Videotape Study. Teaching Children Mathematics, 7(3), 180-185. Retrieved October 4, 2018, from https://www.nctm.org/Publications/teaching-children-mathematics/2000/Vol7/Issue3/Lessons-from-the-TIMSS-Videotape-Study/.</a:t>
            </a:r>
          </a:p>
          <a:p>
            <a:r>
              <a:rPr lang="en-US" dirty="0" smtClean="0"/>
              <a:t>Lawson, A. (</a:t>
            </a:r>
            <a:r>
              <a:rPr lang="en-US" dirty="0" err="1" smtClean="0"/>
              <a:t>n.d.</a:t>
            </a:r>
            <a:r>
              <a:rPr lang="en-US" dirty="0" smtClean="0"/>
              <a:t>). </a:t>
            </a:r>
            <a:r>
              <a:rPr lang="en-US" i="1" dirty="0" smtClean="0"/>
              <a:t>What to Look For Paperback</a:t>
            </a:r>
            <a:r>
              <a:rPr lang="en-US" dirty="0" smtClean="0"/>
              <a:t>(1st ed.). Pearson Canada.</a:t>
            </a:r>
          </a:p>
          <a:p>
            <a:r>
              <a:rPr lang="en-US" dirty="0" smtClean="0"/>
              <a:t>Van </a:t>
            </a:r>
            <a:r>
              <a:rPr lang="en-US" dirty="0"/>
              <a:t>de </a:t>
            </a:r>
            <a:r>
              <a:rPr lang="en-US" dirty="0" err="1"/>
              <a:t>Walle</a:t>
            </a:r>
            <a:r>
              <a:rPr lang="en-US" dirty="0"/>
              <a:t>, J. A., Karp, K. S., Bay-Williams, J. M., &amp; </a:t>
            </a:r>
            <a:r>
              <a:rPr lang="en-US" dirty="0" err="1"/>
              <a:t>McGarvey</a:t>
            </a:r>
            <a:r>
              <a:rPr lang="en-US" dirty="0"/>
              <a:t>, L. M. (2017). </a:t>
            </a:r>
            <a:r>
              <a:rPr lang="en-US" i="1" dirty="0"/>
              <a:t>Elementary and middle school mathematics: Teaching developmentally</a:t>
            </a:r>
            <a:r>
              <a:rPr lang="en-US" dirty="0"/>
              <a:t>(5th ed.). NY, NY: Pearson</a:t>
            </a:r>
            <a:r>
              <a:rPr lang="en-US" dirty="0" smtClean="0"/>
              <a:t>.</a:t>
            </a:r>
            <a:endParaRPr lang="en-CA" dirty="0"/>
          </a:p>
        </p:txBody>
      </p:sp>
    </p:spTree>
    <p:extLst>
      <p:ext uri="{BB962C8B-B14F-4D97-AF65-F5344CB8AC3E}">
        <p14:creationId xmlns:p14="http://schemas.microsoft.com/office/powerpoint/2010/main" val="136426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modeling and counting</a:t>
            </a:r>
            <a:endParaRPr lang="en-CA" dirty="0"/>
          </a:p>
        </p:txBody>
      </p:sp>
      <p:sp>
        <p:nvSpPr>
          <p:cNvPr id="3" name="Content Placeholder 2"/>
          <p:cNvSpPr>
            <a:spLocks noGrp="1"/>
          </p:cNvSpPr>
          <p:nvPr>
            <p:ph idx="1"/>
          </p:nvPr>
        </p:nvSpPr>
        <p:spPr/>
        <p:txBody>
          <a:bodyPr/>
          <a:lstStyle/>
          <a:p>
            <a:pPr marL="0" indent="0">
              <a:buNone/>
            </a:pPr>
            <a:r>
              <a:rPr lang="en-US" dirty="0" smtClean="0"/>
              <a:t>You can expect children to add items by counting three times. For instance, if they are asked to add 5 to 8, they may fount 5 and 8 individually than they will put the two together to count 1 to 13. </a:t>
            </a:r>
          </a:p>
        </p:txBody>
      </p:sp>
      <p:pic>
        <p:nvPicPr>
          <p:cNvPr id="4" name="Picture 3"/>
          <p:cNvPicPr>
            <a:picLocks noChangeAspect="1"/>
          </p:cNvPicPr>
          <p:nvPr/>
        </p:nvPicPr>
        <p:blipFill>
          <a:blip r:embed="rId2"/>
          <a:stretch>
            <a:fillRect/>
          </a:stretch>
        </p:blipFill>
        <p:spPr>
          <a:xfrm>
            <a:off x="6370279" y="3260114"/>
            <a:ext cx="4879652" cy="2387016"/>
          </a:xfrm>
          <a:prstGeom prst="rect">
            <a:avLst/>
          </a:prstGeom>
        </p:spPr>
      </p:pic>
    </p:spTree>
    <p:extLst>
      <p:ext uri="{BB962C8B-B14F-4D97-AF65-F5344CB8AC3E}">
        <p14:creationId xmlns:p14="http://schemas.microsoft.com/office/powerpoint/2010/main" val="206927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modeling and counting</a:t>
            </a:r>
            <a:endParaRPr lang="en-CA" dirty="0"/>
          </a:p>
        </p:txBody>
      </p:sp>
      <p:sp>
        <p:nvSpPr>
          <p:cNvPr id="3" name="Content Placeholder 2"/>
          <p:cNvSpPr>
            <a:spLocks noGrp="1"/>
          </p:cNvSpPr>
          <p:nvPr>
            <p:ph idx="1"/>
          </p:nvPr>
        </p:nvSpPr>
        <p:spPr/>
        <p:txBody>
          <a:bodyPr/>
          <a:lstStyle/>
          <a:p>
            <a:pPr marL="0" indent="0">
              <a:buNone/>
            </a:pPr>
            <a:r>
              <a:rPr lang="en-US" dirty="0" smtClean="0"/>
              <a:t>Counting on/counting back strategy requires children to start counting up from 5. </a:t>
            </a:r>
          </a:p>
        </p:txBody>
      </p:sp>
      <p:pic>
        <p:nvPicPr>
          <p:cNvPr id="5" name="Picture 4"/>
          <p:cNvPicPr>
            <a:picLocks noChangeAspect="1"/>
          </p:cNvPicPr>
          <p:nvPr/>
        </p:nvPicPr>
        <p:blipFill>
          <a:blip r:embed="rId2"/>
          <a:stretch>
            <a:fillRect/>
          </a:stretch>
        </p:blipFill>
        <p:spPr>
          <a:xfrm>
            <a:off x="6502065" y="3080004"/>
            <a:ext cx="5046009" cy="3009900"/>
          </a:xfrm>
          <a:prstGeom prst="rect">
            <a:avLst/>
          </a:prstGeom>
        </p:spPr>
      </p:pic>
    </p:spTree>
    <p:extLst>
      <p:ext uri="{BB962C8B-B14F-4D97-AF65-F5344CB8AC3E}">
        <p14:creationId xmlns:p14="http://schemas.microsoft.com/office/powerpoint/2010/main" val="305521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more efficiently and tracking</a:t>
            </a:r>
            <a:endParaRPr lang="en-CA" dirty="0"/>
          </a:p>
        </p:txBody>
      </p:sp>
      <p:sp>
        <p:nvSpPr>
          <p:cNvPr id="3" name="Content Placeholder 2"/>
          <p:cNvSpPr>
            <a:spLocks noGrp="1"/>
          </p:cNvSpPr>
          <p:nvPr>
            <p:ph idx="1"/>
          </p:nvPr>
        </p:nvSpPr>
        <p:spPr/>
        <p:txBody>
          <a:bodyPr/>
          <a:lstStyle/>
          <a:p>
            <a:pPr marL="0" indent="0">
              <a:buNone/>
            </a:pPr>
            <a:r>
              <a:rPr lang="en-US" dirty="0" smtClean="0"/>
              <a:t>This strategy is different from counting on/counting back because it requires children to count up from the bigger number, which is 8 in this case. The children still get to 13 as they count 5 up from 8. </a:t>
            </a:r>
            <a:endParaRPr lang="en-CA" dirty="0"/>
          </a:p>
        </p:txBody>
      </p:sp>
      <p:pic>
        <p:nvPicPr>
          <p:cNvPr id="6" name="Picture 5"/>
          <p:cNvPicPr>
            <a:picLocks noChangeAspect="1"/>
          </p:cNvPicPr>
          <p:nvPr/>
        </p:nvPicPr>
        <p:blipFill>
          <a:blip r:embed="rId2"/>
          <a:stretch>
            <a:fillRect/>
          </a:stretch>
        </p:blipFill>
        <p:spPr>
          <a:xfrm>
            <a:off x="7318985" y="3163432"/>
            <a:ext cx="4126832" cy="3235811"/>
          </a:xfrm>
          <a:prstGeom prst="rect">
            <a:avLst/>
          </a:prstGeom>
        </p:spPr>
      </p:pic>
    </p:spTree>
    <p:extLst>
      <p:ext uri="{BB962C8B-B14F-4D97-AF65-F5344CB8AC3E}">
        <p14:creationId xmlns:p14="http://schemas.microsoft.com/office/powerpoint/2010/main" val="213654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numbers	</a:t>
            </a:r>
            <a:endParaRPr lang="en-CA" dirty="0"/>
          </a:p>
        </p:txBody>
      </p:sp>
      <p:sp>
        <p:nvSpPr>
          <p:cNvPr id="3" name="Content Placeholder 2"/>
          <p:cNvSpPr>
            <a:spLocks noGrp="1"/>
          </p:cNvSpPr>
          <p:nvPr>
            <p:ph idx="1"/>
          </p:nvPr>
        </p:nvSpPr>
        <p:spPr/>
        <p:txBody>
          <a:bodyPr/>
          <a:lstStyle/>
          <a:p>
            <a:r>
              <a:rPr lang="en-US" dirty="0" smtClean="0"/>
              <a:t>Decomposing </a:t>
            </a:r>
          </a:p>
          <a:p>
            <a:r>
              <a:rPr lang="en-US" dirty="0"/>
              <a:t>U</a:t>
            </a:r>
            <a:r>
              <a:rPr lang="en-US" dirty="0" smtClean="0"/>
              <a:t>sing the five-anchor and 10-anchor</a:t>
            </a:r>
          </a:p>
          <a:p>
            <a:r>
              <a:rPr lang="en-US" dirty="0" smtClean="0"/>
              <a:t>Making 10 strategy </a:t>
            </a:r>
          </a:p>
          <a:p>
            <a:r>
              <a:rPr lang="en-US" dirty="0" smtClean="0"/>
              <a:t>Using a known fact (e.g. 6+6=12)</a:t>
            </a:r>
          </a:p>
          <a:p>
            <a:r>
              <a:rPr lang="en-US" dirty="0" smtClean="0"/>
              <a:t>Using up/down over 10</a:t>
            </a:r>
          </a:p>
          <a:p>
            <a:r>
              <a:rPr lang="en-US" dirty="0" smtClean="0"/>
              <a:t>Partial sums</a:t>
            </a:r>
          </a:p>
          <a:p>
            <a:r>
              <a:rPr lang="en-US" dirty="0" smtClean="0"/>
              <a:t>Splitting </a:t>
            </a:r>
          </a:p>
          <a:p>
            <a:r>
              <a:rPr lang="en-US" dirty="0" smtClean="0"/>
              <a:t>Taking jumps of 10 forward and backward</a:t>
            </a:r>
          </a:p>
          <a:p>
            <a:endParaRPr lang="en-US" dirty="0" smtClean="0"/>
          </a:p>
          <a:p>
            <a:endParaRPr lang="en-CA" dirty="0"/>
          </a:p>
        </p:txBody>
      </p:sp>
      <p:pic>
        <p:nvPicPr>
          <p:cNvPr id="4" name="Picture 3"/>
          <p:cNvPicPr>
            <a:picLocks noChangeAspect="1"/>
          </p:cNvPicPr>
          <p:nvPr/>
        </p:nvPicPr>
        <p:blipFill>
          <a:blip r:embed="rId2"/>
          <a:stretch>
            <a:fillRect/>
          </a:stretch>
        </p:blipFill>
        <p:spPr>
          <a:xfrm>
            <a:off x="7853113" y="2438400"/>
            <a:ext cx="3146019" cy="3831690"/>
          </a:xfrm>
          <a:prstGeom prst="rect">
            <a:avLst/>
          </a:prstGeom>
        </p:spPr>
      </p:pic>
    </p:spTree>
    <p:extLst>
      <p:ext uri="{BB962C8B-B14F-4D97-AF65-F5344CB8AC3E}">
        <p14:creationId xmlns:p14="http://schemas.microsoft.com/office/powerpoint/2010/main" val="15126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a:t>
            </a:r>
            <a:endParaRPr lang="en-CA" dirty="0"/>
          </a:p>
        </p:txBody>
      </p:sp>
      <p:sp>
        <p:nvSpPr>
          <p:cNvPr id="3" name="Content Placeholder 2"/>
          <p:cNvSpPr>
            <a:spLocks noGrp="1"/>
          </p:cNvSpPr>
          <p:nvPr>
            <p:ph idx="1"/>
          </p:nvPr>
        </p:nvSpPr>
        <p:spPr/>
        <p:txBody>
          <a:bodyPr/>
          <a:lstStyle/>
          <a:p>
            <a:r>
              <a:rPr lang="en-US" dirty="0" smtClean="0"/>
              <a:t>At this stage, children are able to rely on automatic retrieval of facts. For instance, 5+8 may automatically mean 13 without any use of strategy. </a:t>
            </a:r>
          </a:p>
          <a:p>
            <a:r>
              <a:rPr lang="en-US" dirty="0" smtClean="0"/>
              <a:t>At this level, they may also use standard or alternative algorithms. </a:t>
            </a:r>
          </a:p>
          <a:p>
            <a:r>
              <a:rPr lang="en-US" dirty="0" smtClean="0"/>
              <a:t>“Children become proficient when they learn the facts by focusing on the relationships among the numbers.” (p. 22)</a:t>
            </a:r>
            <a:endParaRPr lang="en-CA" dirty="0"/>
          </a:p>
        </p:txBody>
      </p:sp>
    </p:spTree>
    <p:extLst>
      <p:ext uri="{BB962C8B-B14F-4D97-AF65-F5344CB8AC3E}">
        <p14:creationId xmlns:p14="http://schemas.microsoft.com/office/powerpoint/2010/main" val="371944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ideas being employed</a:t>
            </a:r>
            <a:endParaRPr lang="en-CA" dirty="0"/>
          </a:p>
        </p:txBody>
      </p:sp>
    </p:spTree>
    <p:extLst>
      <p:ext uri="{BB962C8B-B14F-4D97-AF65-F5344CB8AC3E}">
        <p14:creationId xmlns:p14="http://schemas.microsoft.com/office/powerpoint/2010/main" val="664716214"/>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211</TotalTime>
  <Words>1734</Words>
  <Application>Microsoft Office PowerPoint</Application>
  <PresentationFormat>Widescreen</PresentationFormat>
  <Paragraphs>68</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Century Schoolbook</vt:lpstr>
      <vt:lpstr>Corbel</vt:lpstr>
      <vt:lpstr>Feathered</vt:lpstr>
      <vt:lpstr>How might your students' understanding of addition progress/develop/evolve? What will you do as the teacher to help move your students toward proficiency? </vt:lpstr>
      <vt:lpstr>PowerPoint Presentation</vt:lpstr>
      <vt:lpstr>How children will progress</vt:lpstr>
      <vt:lpstr>Direct modeling and counting</vt:lpstr>
      <vt:lpstr>Direct modeling and counting</vt:lpstr>
      <vt:lpstr>Counting more efficiently and tracking</vt:lpstr>
      <vt:lpstr>Working with numbers </vt:lpstr>
      <vt:lpstr>Proficiency</vt:lpstr>
      <vt:lpstr>Key ideas being employed</vt:lpstr>
      <vt:lpstr>Cardinality</vt:lpstr>
      <vt:lpstr>Part whole relationship</vt:lpstr>
      <vt:lpstr>Hierarchical inclusion</vt:lpstr>
      <vt:lpstr>Commutative property</vt:lpstr>
      <vt:lpstr>Associative property</vt:lpstr>
      <vt:lpstr>Equivalence</vt:lpstr>
      <vt:lpstr>Models to support addition</vt:lpstr>
      <vt:lpstr>Partitioning</vt:lpstr>
      <vt:lpstr>Number line</vt:lpstr>
      <vt:lpstr>Alternative algorithms</vt:lpstr>
      <vt:lpstr>What I will do as the teacher to help move your students toward proficiency</vt:lpstr>
      <vt:lpstr>Three categories of current ideas</vt:lpstr>
      <vt:lpstr>Introduce mathematical models</vt:lpstr>
      <vt:lpstr>Encourage fluency with tens</vt:lpstr>
      <vt:lpstr>Use of manipulatives and schematic diagrams</vt:lpstr>
      <vt:lpstr>Positive self concept</vt:lpstr>
      <vt:lpstr>Lingering Questions</vt:lpstr>
      <vt:lpstr>“Some regression may be possible when children are faced with larger numbers”</vt:lpstr>
      <vt:lpstr>“Learning one type of computational strategy will inform understanding of another.” (Walle, 2017, p. 196) </vt:lpstr>
      <vt:lpstr>Bibliography</vt:lpstr>
      <vt:lpstr>PowerPoint Presentation</vt:lpstr>
    </vt:vector>
  </TitlesOfParts>
  <Company>TSC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27</cp:revision>
  <dcterms:created xsi:type="dcterms:W3CDTF">2018-09-20T18:49:03Z</dcterms:created>
  <dcterms:modified xsi:type="dcterms:W3CDTF">2018-10-04T16:23:16Z</dcterms:modified>
</cp:coreProperties>
</file>