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7" r:id="rId7"/>
    <p:sldId id="260" r:id="rId8"/>
    <p:sldId id="261" r:id="rId9"/>
    <p:sldId id="262" r:id="rId10"/>
    <p:sldId id="263"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E6B7636-920D-4E20-88BB-DE87560DC855}" type="datetimeFigureOut">
              <a:rPr lang="en-CA" smtClean="0"/>
              <a:t>2018-10-05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E4929D-B2F0-44E8-B812-B72BAC89B8CB}"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5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6B7636-920D-4E20-88BB-DE87560DC855}" type="datetimeFigureOut">
              <a:rPr lang="en-CA" smtClean="0"/>
              <a:t>2018-10-05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E4929D-B2F0-44E8-B812-B72BAC89B8CB}" type="slidenum">
              <a:rPr lang="en-CA" smtClean="0"/>
              <a:t>‹#›</a:t>
            </a:fld>
            <a:endParaRPr lang="en-CA"/>
          </a:p>
        </p:txBody>
      </p:sp>
    </p:spTree>
    <p:extLst>
      <p:ext uri="{BB962C8B-B14F-4D97-AF65-F5344CB8AC3E}">
        <p14:creationId xmlns:p14="http://schemas.microsoft.com/office/powerpoint/2010/main" val="136898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6B7636-920D-4E20-88BB-DE87560DC855}" type="datetimeFigureOut">
              <a:rPr lang="en-CA" smtClean="0"/>
              <a:t>2018-10-05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E4929D-B2F0-44E8-B812-B72BAC89B8CB}"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50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6B7636-920D-4E20-88BB-DE87560DC855}" type="datetimeFigureOut">
              <a:rPr lang="en-CA" smtClean="0"/>
              <a:t>2018-10-05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E4929D-B2F0-44E8-B812-B72BAC89B8CB}" type="slidenum">
              <a:rPr lang="en-CA" smtClean="0"/>
              <a:t>‹#›</a:t>
            </a:fld>
            <a:endParaRPr lang="en-CA"/>
          </a:p>
        </p:txBody>
      </p:sp>
    </p:spTree>
    <p:extLst>
      <p:ext uri="{BB962C8B-B14F-4D97-AF65-F5344CB8AC3E}">
        <p14:creationId xmlns:p14="http://schemas.microsoft.com/office/powerpoint/2010/main" val="414869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6B7636-920D-4E20-88BB-DE87560DC855}" type="datetimeFigureOut">
              <a:rPr lang="en-CA" smtClean="0"/>
              <a:t>2018-10-05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E4929D-B2F0-44E8-B812-B72BAC89B8CB}"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34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6B7636-920D-4E20-88BB-DE87560DC855}" type="datetimeFigureOut">
              <a:rPr lang="en-CA" smtClean="0"/>
              <a:t>2018-10-05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E4929D-B2F0-44E8-B812-B72BAC89B8CB}" type="slidenum">
              <a:rPr lang="en-CA" smtClean="0"/>
              <a:t>‹#›</a:t>
            </a:fld>
            <a:endParaRPr lang="en-CA"/>
          </a:p>
        </p:txBody>
      </p:sp>
    </p:spTree>
    <p:extLst>
      <p:ext uri="{BB962C8B-B14F-4D97-AF65-F5344CB8AC3E}">
        <p14:creationId xmlns:p14="http://schemas.microsoft.com/office/powerpoint/2010/main" val="64640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6B7636-920D-4E20-88BB-DE87560DC855}" type="datetimeFigureOut">
              <a:rPr lang="en-CA" smtClean="0"/>
              <a:t>2018-10-05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E4929D-B2F0-44E8-B812-B72BAC89B8CB}" type="slidenum">
              <a:rPr lang="en-CA" smtClean="0"/>
              <a:t>‹#›</a:t>
            </a:fld>
            <a:endParaRPr lang="en-CA"/>
          </a:p>
        </p:txBody>
      </p:sp>
    </p:spTree>
    <p:extLst>
      <p:ext uri="{BB962C8B-B14F-4D97-AF65-F5344CB8AC3E}">
        <p14:creationId xmlns:p14="http://schemas.microsoft.com/office/powerpoint/2010/main" val="187348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6B7636-920D-4E20-88BB-DE87560DC855}" type="datetimeFigureOut">
              <a:rPr lang="en-CA" smtClean="0"/>
              <a:t>2018-10-05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E4929D-B2F0-44E8-B812-B72BAC89B8CB}" type="slidenum">
              <a:rPr lang="en-CA" smtClean="0"/>
              <a:t>‹#›</a:t>
            </a:fld>
            <a:endParaRPr lang="en-CA"/>
          </a:p>
        </p:txBody>
      </p:sp>
    </p:spTree>
    <p:extLst>
      <p:ext uri="{BB962C8B-B14F-4D97-AF65-F5344CB8AC3E}">
        <p14:creationId xmlns:p14="http://schemas.microsoft.com/office/powerpoint/2010/main" val="13351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B7636-920D-4E20-88BB-DE87560DC855}" type="datetimeFigureOut">
              <a:rPr lang="en-CA" smtClean="0"/>
              <a:t>2018-10-05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E4929D-B2F0-44E8-B812-B72BAC89B8CB}" type="slidenum">
              <a:rPr lang="en-CA" smtClean="0"/>
              <a:t>‹#›</a:t>
            </a:fld>
            <a:endParaRPr lang="en-CA"/>
          </a:p>
        </p:txBody>
      </p:sp>
    </p:spTree>
    <p:extLst>
      <p:ext uri="{BB962C8B-B14F-4D97-AF65-F5344CB8AC3E}">
        <p14:creationId xmlns:p14="http://schemas.microsoft.com/office/powerpoint/2010/main" val="120659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6B7636-920D-4E20-88BB-DE87560DC855}" type="datetimeFigureOut">
              <a:rPr lang="en-CA" smtClean="0"/>
              <a:t>2018-10-05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E4929D-B2F0-44E8-B812-B72BAC89B8CB}" type="slidenum">
              <a:rPr lang="en-CA" smtClean="0"/>
              <a:t>‹#›</a:t>
            </a:fld>
            <a:endParaRPr lang="en-CA"/>
          </a:p>
        </p:txBody>
      </p:sp>
    </p:spTree>
    <p:extLst>
      <p:ext uri="{BB962C8B-B14F-4D97-AF65-F5344CB8AC3E}">
        <p14:creationId xmlns:p14="http://schemas.microsoft.com/office/powerpoint/2010/main" val="54511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6B7636-920D-4E20-88BB-DE87560DC855}" type="datetimeFigureOut">
              <a:rPr lang="en-CA" smtClean="0"/>
              <a:t>2018-10-05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E4929D-B2F0-44E8-B812-B72BAC89B8CB}"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76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6B7636-920D-4E20-88BB-DE87560DC855}" type="datetimeFigureOut">
              <a:rPr lang="en-CA" smtClean="0"/>
              <a:t>2018-10-05</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6E4929D-B2F0-44E8-B812-B72BAC89B8CB}"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882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file:///C:\Users\fahmed13\Desktop\province-map.jpg" TargetMode="Externa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 migrations </a:t>
            </a:r>
            <a:br>
              <a:rPr lang="en-US" dirty="0" smtClean="0"/>
            </a:br>
            <a:r>
              <a:rPr lang="en-US" dirty="0" smtClean="0"/>
              <a:t>and mental health</a:t>
            </a:r>
            <a:endParaRPr lang="en-CA" dirty="0"/>
          </a:p>
        </p:txBody>
      </p:sp>
      <p:sp>
        <p:nvSpPr>
          <p:cNvPr id="3" name="Subtitle 2"/>
          <p:cNvSpPr>
            <a:spLocks noGrp="1"/>
          </p:cNvSpPr>
          <p:nvPr>
            <p:ph type="subTitle" idx="1"/>
          </p:nvPr>
        </p:nvSpPr>
        <p:spPr/>
        <p:txBody>
          <a:bodyPr/>
          <a:lstStyle/>
          <a:p>
            <a:r>
              <a:rPr lang="en-US" dirty="0"/>
              <a:t>EDUC 4034</a:t>
            </a:r>
            <a:endParaRPr lang="en-CA" dirty="0"/>
          </a:p>
          <a:p>
            <a:r>
              <a:rPr lang="en-US" dirty="0" smtClean="0"/>
              <a:t>Photo-text essay</a:t>
            </a:r>
          </a:p>
          <a:p>
            <a:r>
              <a:rPr lang="en-US" dirty="0" smtClean="0"/>
              <a:t>Fatima Ahmed</a:t>
            </a:r>
          </a:p>
        </p:txBody>
      </p:sp>
    </p:spTree>
    <p:extLst>
      <p:ext uri="{BB962C8B-B14F-4D97-AF65-F5344CB8AC3E}">
        <p14:creationId xmlns:p14="http://schemas.microsoft.com/office/powerpoint/2010/main" val="195619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On heritage</a:t>
            </a:r>
            <a:r>
              <a:rPr lang="en-US" dirty="0"/>
              <a:t/>
            </a:r>
            <a:br>
              <a:rPr lang="en-US" dirty="0"/>
            </a:br>
            <a:r>
              <a:rPr lang="en-US" sz="1200" i="1" cap="none" dirty="0">
                <a:solidFill>
                  <a:schemeClr val="accent2"/>
                </a:solidFill>
                <a:latin typeface="Arial" panose="020B0604020202020204" pitchFamily="34" charset="0"/>
                <a:cs typeface="Arial" panose="020B0604020202020204" pitchFamily="34" charset="0"/>
              </a:rPr>
              <a:t>Inquiry: Roles, Responsibilities, and Identity </a:t>
            </a:r>
            <a:br>
              <a:rPr lang="en-US" sz="1200" i="1" cap="none" dirty="0">
                <a:solidFill>
                  <a:schemeClr val="accent2"/>
                </a:solidFill>
                <a:latin typeface="Arial" panose="020B0604020202020204" pitchFamily="34" charset="0"/>
                <a:cs typeface="Arial" panose="020B0604020202020204" pitchFamily="34" charset="0"/>
              </a:rPr>
            </a:br>
            <a:r>
              <a:rPr lang="en-US" sz="1200" i="1" cap="none" dirty="0">
                <a:solidFill>
                  <a:schemeClr val="accent2"/>
                </a:solidFill>
                <a:latin typeface="Arial" panose="020B0604020202020204" pitchFamily="34" charset="0"/>
                <a:cs typeface="Arial" panose="020B0604020202020204" pitchFamily="34" charset="0"/>
              </a:rPr>
              <a:t>A2.5 evaluate evidence and draw conclusions about some aspects of the interrelationship between events, people, and/or places in their lives and their own roles, relationships, responsibilities, and identity/sense of self </a:t>
            </a:r>
            <a:endParaRPr lang="en-CA" sz="1200" i="1" cap="none" dirty="0">
              <a:solidFill>
                <a:schemeClr val="accent2"/>
              </a:solidFill>
              <a:latin typeface="Arial" panose="020B0604020202020204" pitchFamily="34" charset="0"/>
              <a:cs typeface="Arial" panose="020B0604020202020204" pitchFamily="34" charset="0"/>
            </a:endParaRPr>
          </a:p>
        </p:txBody>
      </p:sp>
      <p:pic>
        <p:nvPicPr>
          <p:cNvPr id="2" name="Picture Placeholder 1"/>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0" t="-2691" r="-230" b="5263"/>
          <a:stretch/>
        </p:blipFill>
        <p:spPr>
          <a:xfrm>
            <a:off x="3048" y="251926"/>
            <a:ext cx="12188952"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 Placeholder 8"/>
          <p:cNvSpPr>
            <a:spLocks noGrp="1"/>
          </p:cNvSpPr>
          <p:nvPr>
            <p:ph type="body" sz="half" idx="2"/>
          </p:nvPr>
        </p:nvSpPr>
        <p:spPr/>
        <p:txBody>
          <a:bodyPr>
            <a:normAutofit fontScale="77500" lnSpcReduction="20000"/>
          </a:bodyPr>
          <a:lstStyle/>
          <a:p>
            <a:r>
              <a:rPr lang="en-US" dirty="0" smtClean="0"/>
              <a:t>One of the causal factors for bipolar disorder is genetic predisposition – which means either my grandmother’s dementia or my father’s depressive symptoms could have been reasons why I developed bipolar disorder. Migration and mental illness is therefore what I have inherited.</a:t>
            </a:r>
            <a:endParaRPr lang="en-CA" dirty="0"/>
          </a:p>
        </p:txBody>
      </p:sp>
    </p:spTree>
    <p:extLst>
      <p:ext uri="{BB962C8B-B14F-4D97-AF65-F5344CB8AC3E}">
        <p14:creationId xmlns:p14="http://schemas.microsoft.com/office/powerpoint/2010/main" val="190513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prose from the </a:t>
            </a:r>
            <a:r>
              <a:rPr lang="en-US" dirty="0" err="1" smtClean="0"/>
              <a:t>indian</a:t>
            </a:r>
            <a:r>
              <a:rPr lang="en-US" dirty="0" smtClean="0"/>
              <a:t> sub-continent</a:t>
            </a:r>
            <a:br>
              <a:rPr lang="en-US" dirty="0" smtClean="0"/>
            </a:br>
            <a:r>
              <a:rPr lang="en-US" dirty="0" smtClean="0"/>
              <a:t>on the topic of wanderlust </a:t>
            </a:r>
            <a:endParaRPr lang="en-CA" dirty="0"/>
          </a:p>
        </p:txBody>
      </p:sp>
      <p:sp>
        <p:nvSpPr>
          <p:cNvPr id="3" name="Content Placeholder 2"/>
          <p:cNvSpPr>
            <a:spLocks noGrp="1"/>
          </p:cNvSpPr>
          <p:nvPr>
            <p:ph idx="1"/>
          </p:nvPr>
        </p:nvSpPr>
        <p:spPr/>
        <p:txBody>
          <a:bodyPr>
            <a:normAutofit fontScale="85000" lnSpcReduction="10000"/>
          </a:bodyPr>
          <a:lstStyle/>
          <a:p>
            <a:r>
              <a:rPr lang="en-US" sz="2400" dirty="0"/>
              <a:t>How's this selfishness of yours,			</a:t>
            </a:r>
            <a:r>
              <a:rPr lang="en-US" sz="2400" dirty="0" err="1"/>
              <a:t>Kaisee</a:t>
            </a:r>
            <a:r>
              <a:rPr lang="en-US" sz="2400" dirty="0"/>
              <a:t> </a:t>
            </a:r>
            <a:r>
              <a:rPr lang="en-US" sz="2400" dirty="0" err="1"/>
              <a:t>teri</a:t>
            </a:r>
            <a:r>
              <a:rPr lang="en-US" sz="2400" dirty="0"/>
              <a:t> </a:t>
            </a:r>
            <a:r>
              <a:rPr lang="en-US" sz="2400" dirty="0" err="1"/>
              <a:t>khudgarzee</a:t>
            </a:r>
            <a:endParaRPr lang="en-US" sz="2400" dirty="0"/>
          </a:p>
          <a:p>
            <a:r>
              <a:rPr lang="en-US" sz="2400" dirty="0"/>
              <a:t>that you don't take the sun, nor take the shade..	</a:t>
            </a:r>
            <a:r>
              <a:rPr lang="en-US" sz="2400" dirty="0" smtClean="0"/>
              <a:t>Na </a:t>
            </a:r>
            <a:r>
              <a:rPr lang="en-US" sz="2400" dirty="0" err="1"/>
              <a:t>dhoop</a:t>
            </a:r>
            <a:r>
              <a:rPr lang="en-US" sz="2400" dirty="0"/>
              <a:t> </a:t>
            </a:r>
            <a:r>
              <a:rPr lang="en-US" sz="2400" dirty="0" err="1"/>
              <a:t>chune</a:t>
            </a:r>
            <a:r>
              <a:rPr lang="en-US" sz="2400" dirty="0"/>
              <a:t> </a:t>
            </a:r>
            <a:r>
              <a:rPr lang="en-US" sz="2400" dirty="0" err="1"/>
              <a:t>na</a:t>
            </a:r>
            <a:r>
              <a:rPr lang="en-US" sz="2400" dirty="0"/>
              <a:t> </a:t>
            </a:r>
            <a:r>
              <a:rPr lang="en-US" sz="2400" dirty="0" err="1"/>
              <a:t>chhaanv</a:t>
            </a:r>
            <a:endParaRPr lang="en-US" sz="2400" dirty="0"/>
          </a:p>
          <a:p>
            <a:r>
              <a:rPr lang="en-US" sz="2400" dirty="0"/>
              <a:t>How's this selfishness of yours, 			</a:t>
            </a:r>
            <a:r>
              <a:rPr lang="en-US" sz="2400" dirty="0" err="1"/>
              <a:t>Kaisee</a:t>
            </a:r>
            <a:r>
              <a:rPr lang="en-US" sz="2400" dirty="0"/>
              <a:t> </a:t>
            </a:r>
            <a:r>
              <a:rPr lang="en-US" sz="2400" dirty="0" err="1"/>
              <a:t>teri</a:t>
            </a:r>
            <a:r>
              <a:rPr lang="en-US" sz="2400" dirty="0"/>
              <a:t> </a:t>
            </a:r>
            <a:r>
              <a:rPr lang="en-US" sz="2400" dirty="0" err="1"/>
              <a:t>khudgarzee</a:t>
            </a:r>
            <a:endParaRPr lang="en-US" sz="2400" dirty="0"/>
          </a:p>
          <a:p>
            <a:r>
              <a:rPr lang="en-US" sz="2400" dirty="0"/>
              <a:t>that your feet don't stay anywhere..		</a:t>
            </a:r>
            <a:r>
              <a:rPr lang="en-US" sz="2400" dirty="0" smtClean="0"/>
              <a:t>Kisi </a:t>
            </a:r>
            <a:r>
              <a:rPr lang="en-US" sz="2400" dirty="0" err="1"/>
              <a:t>thaur</a:t>
            </a:r>
            <a:r>
              <a:rPr lang="en-US" sz="2400" dirty="0"/>
              <a:t> tike </a:t>
            </a:r>
            <a:r>
              <a:rPr lang="en-US" sz="2400" dirty="0" err="1"/>
              <a:t>na</a:t>
            </a:r>
            <a:r>
              <a:rPr lang="en-US" sz="2400" dirty="0"/>
              <a:t> </a:t>
            </a:r>
            <a:r>
              <a:rPr lang="en-US" sz="2400" dirty="0" err="1"/>
              <a:t>paanv</a:t>
            </a:r>
            <a:endParaRPr lang="en-US" sz="2400" dirty="0"/>
          </a:p>
          <a:p>
            <a:endParaRPr lang="en-US" sz="2400" dirty="0"/>
          </a:p>
          <a:p>
            <a:r>
              <a:rPr lang="en-US" sz="2400" dirty="0"/>
              <a:t>You've tried being your own god, 			Ban </a:t>
            </a:r>
            <a:r>
              <a:rPr lang="en-US" sz="2400" dirty="0" err="1"/>
              <a:t>liyaa</a:t>
            </a:r>
            <a:r>
              <a:rPr lang="en-US" sz="2400" dirty="0"/>
              <a:t> </a:t>
            </a:r>
            <a:r>
              <a:rPr lang="en-US" sz="2400" dirty="0" err="1"/>
              <a:t>apnaa</a:t>
            </a:r>
            <a:r>
              <a:rPr lang="en-US" sz="2400" dirty="0"/>
              <a:t> </a:t>
            </a:r>
            <a:r>
              <a:rPr lang="en-US" sz="2400" dirty="0" err="1"/>
              <a:t>paighambar</a:t>
            </a:r>
            <a:endParaRPr lang="en-US" sz="2400" dirty="0"/>
          </a:p>
          <a:p>
            <a:r>
              <a:rPr lang="en-US" sz="2400" dirty="0"/>
              <a:t>and crossed all seven seas, 			</a:t>
            </a:r>
            <a:r>
              <a:rPr lang="en-US" sz="2400" dirty="0" smtClean="0"/>
              <a:t>Tar </a:t>
            </a:r>
            <a:r>
              <a:rPr lang="en-US" sz="2400" dirty="0" err="1"/>
              <a:t>liyaa</a:t>
            </a:r>
            <a:r>
              <a:rPr lang="en-US" sz="2400" dirty="0"/>
              <a:t> </a:t>
            </a:r>
            <a:r>
              <a:rPr lang="en-US" sz="2400" dirty="0" err="1"/>
              <a:t>tu</a:t>
            </a:r>
            <a:r>
              <a:rPr lang="en-US" sz="2400" dirty="0"/>
              <a:t> </a:t>
            </a:r>
            <a:r>
              <a:rPr lang="en-US" sz="2400" dirty="0" err="1"/>
              <a:t>saat</a:t>
            </a:r>
            <a:r>
              <a:rPr lang="en-US" sz="2400" dirty="0"/>
              <a:t> </a:t>
            </a:r>
            <a:r>
              <a:rPr lang="en-US" sz="2400" dirty="0" err="1"/>
              <a:t>samandar</a:t>
            </a:r>
            <a:endParaRPr lang="en-US" sz="2400" dirty="0"/>
          </a:p>
          <a:p>
            <a:r>
              <a:rPr lang="en-US" sz="2400" dirty="0"/>
              <a:t>Still, there is a draught within your heart, 		</a:t>
            </a:r>
            <a:r>
              <a:rPr lang="en-US" sz="2400" dirty="0" err="1"/>
              <a:t>Phir</a:t>
            </a:r>
            <a:r>
              <a:rPr lang="en-US" sz="2400" dirty="0"/>
              <a:t> </a:t>
            </a:r>
            <a:r>
              <a:rPr lang="en-US" sz="2400" dirty="0" err="1"/>
              <a:t>bhee</a:t>
            </a:r>
            <a:r>
              <a:rPr lang="en-US" sz="2400" dirty="0"/>
              <a:t> </a:t>
            </a:r>
            <a:r>
              <a:rPr lang="en-US" sz="2400" dirty="0" err="1"/>
              <a:t>sookhaa</a:t>
            </a:r>
            <a:r>
              <a:rPr lang="en-US" sz="2400" dirty="0"/>
              <a:t> </a:t>
            </a:r>
            <a:r>
              <a:rPr lang="en-US" sz="2400" dirty="0" err="1"/>
              <a:t>mann</a:t>
            </a:r>
            <a:r>
              <a:rPr lang="en-US" sz="2400" dirty="0"/>
              <a:t> </a:t>
            </a:r>
            <a:r>
              <a:rPr lang="en-US" sz="2400" dirty="0" err="1"/>
              <a:t>ke</a:t>
            </a:r>
            <a:r>
              <a:rPr lang="en-US" sz="2400" dirty="0"/>
              <a:t> </a:t>
            </a:r>
            <a:r>
              <a:rPr lang="en-US" sz="2400" dirty="0" err="1"/>
              <a:t>andar</a:t>
            </a:r>
            <a:endParaRPr lang="en-US" sz="2400" dirty="0"/>
          </a:p>
          <a:p>
            <a:r>
              <a:rPr lang="en-US" sz="2400" dirty="0"/>
              <a:t>Why is it so.. 					</a:t>
            </a:r>
            <a:r>
              <a:rPr lang="en-US" sz="2400" dirty="0" err="1"/>
              <a:t>Kyoon</a:t>
            </a:r>
            <a:r>
              <a:rPr lang="en-US" sz="2400" dirty="0"/>
              <a:t> </a:t>
            </a:r>
            <a:r>
              <a:rPr lang="en-US" sz="2400" dirty="0" err="1"/>
              <a:t>reh</a:t>
            </a:r>
            <a:r>
              <a:rPr lang="en-US" sz="2400" dirty="0"/>
              <a:t> </a:t>
            </a:r>
            <a:r>
              <a:rPr lang="en-US" sz="2400" dirty="0" err="1"/>
              <a:t>gaya</a:t>
            </a:r>
            <a:endParaRPr lang="en-US" sz="2400" dirty="0"/>
          </a:p>
          <a:p>
            <a:endParaRPr lang="en-CA" dirty="0"/>
          </a:p>
        </p:txBody>
      </p:sp>
    </p:spTree>
    <p:extLst>
      <p:ext uri="{BB962C8B-B14F-4D97-AF65-F5344CB8AC3E}">
        <p14:creationId xmlns:p14="http://schemas.microsoft.com/office/powerpoint/2010/main" val="286443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CA" dirty="0"/>
          </a:p>
        </p:txBody>
      </p:sp>
      <p:sp>
        <p:nvSpPr>
          <p:cNvPr id="3" name="Content Placeholder 2"/>
          <p:cNvSpPr>
            <a:spLocks noGrp="1"/>
          </p:cNvSpPr>
          <p:nvPr>
            <p:ph idx="1"/>
          </p:nvPr>
        </p:nvSpPr>
        <p:spPr/>
        <p:txBody>
          <a:bodyPr/>
          <a:lstStyle/>
          <a:p>
            <a:r>
              <a:rPr lang="en-CA" dirty="0"/>
              <a:t>Bhattacharya, A. (</a:t>
            </a:r>
            <a:r>
              <a:rPr lang="en-CA" dirty="0" err="1"/>
              <a:t>n.d.</a:t>
            </a:r>
            <a:r>
              <a:rPr lang="en-CA" dirty="0"/>
              <a:t>). </a:t>
            </a:r>
            <a:r>
              <a:rPr lang="en-CA" dirty="0" err="1"/>
              <a:t>Kabira</a:t>
            </a:r>
            <a:r>
              <a:rPr lang="en-CA" dirty="0"/>
              <a:t> </a:t>
            </a:r>
            <a:r>
              <a:rPr lang="en-CA" dirty="0" err="1"/>
              <a:t>Naina</a:t>
            </a:r>
            <a:r>
              <a:rPr lang="en-CA" dirty="0"/>
              <a:t> Lyrics Translation | Neha </a:t>
            </a:r>
            <a:r>
              <a:rPr lang="en-CA" dirty="0" err="1"/>
              <a:t>Kakkar</a:t>
            </a:r>
            <a:r>
              <a:rPr lang="en-CA" dirty="0"/>
              <a:t>, Irfan. Retrieved October 5, 2018, from https://lyricsmeanwhat.blogspot.com/2017/06/t-series-mixtape-kabira-naina-lyrics.html</a:t>
            </a:r>
          </a:p>
          <a:p>
            <a:r>
              <a:rPr lang="en-CA" dirty="0" err="1"/>
              <a:t>Bulleya</a:t>
            </a:r>
            <a:r>
              <a:rPr lang="en-CA" dirty="0"/>
              <a:t> Ki Jana Main </a:t>
            </a:r>
            <a:r>
              <a:rPr lang="en-CA" dirty="0" err="1"/>
              <a:t>Kaun</a:t>
            </a:r>
            <a:r>
              <a:rPr lang="en-CA" dirty="0"/>
              <a:t>. (2009, November 25). Retrieved October 5, 2018, from https://sufipoetry.wordpress.com/2009/11/01/bulleya-ki-jana-main-kaun/</a:t>
            </a:r>
          </a:p>
          <a:p>
            <a:endParaRPr lang="en-CA" dirty="0"/>
          </a:p>
        </p:txBody>
      </p:sp>
    </p:spTree>
    <p:extLst>
      <p:ext uri="{BB962C8B-B14F-4D97-AF65-F5344CB8AC3E}">
        <p14:creationId xmlns:p14="http://schemas.microsoft.com/office/powerpoint/2010/main" val="148185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prose from </a:t>
            </a:r>
            <a:r>
              <a:rPr lang="en-US" dirty="0" smtClean="0"/>
              <a:t>a </a:t>
            </a:r>
            <a:r>
              <a:rPr lang="en-US" dirty="0" err="1" smtClean="0"/>
              <a:t>sufi</a:t>
            </a:r>
            <a:r>
              <a:rPr lang="en-US" dirty="0" smtClean="0"/>
              <a:t> singer,</a:t>
            </a:r>
            <a:r>
              <a:rPr lang="en-US" dirty="0" smtClean="0"/>
              <a:t/>
            </a:r>
            <a:br>
              <a:rPr lang="en-US" dirty="0" smtClean="0"/>
            </a:br>
            <a:r>
              <a:rPr lang="en-US" dirty="0" smtClean="0"/>
              <a:t>on the topic of </a:t>
            </a:r>
            <a:r>
              <a:rPr lang="en-US" dirty="0" smtClean="0"/>
              <a:t>finding one’s identity</a:t>
            </a:r>
            <a:endParaRPr lang="en-CA" dirty="0"/>
          </a:p>
        </p:txBody>
      </p:sp>
      <p:sp>
        <p:nvSpPr>
          <p:cNvPr id="3" name="Content Placeholder 2"/>
          <p:cNvSpPr>
            <a:spLocks noGrp="1"/>
          </p:cNvSpPr>
          <p:nvPr>
            <p:ph idx="1"/>
          </p:nvPr>
        </p:nvSpPr>
        <p:spPr>
          <a:xfrm>
            <a:off x="3179352" y="2145957"/>
            <a:ext cx="5409623" cy="4023360"/>
          </a:xfrm>
        </p:spPr>
        <p:txBody>
          <a:bodyPr>
            <a:noAutofit/>
          </a:bodyPr>
          <a:lstStyle/>
          <a:p>
            <a:pPr>
              <a:lnSpc>
                <a:spcPct val="120000"/>
              </a:lnSpc>
              <a:spcBef>
                <a:spcPts val="0"/>
              </a:spcBef>
              <a:spcAft>
                <a:spcPts val="0"/>
              </a:spcAft>
            </a:pPr>
            <a:r>
              <a:rPr lang="en-CA" sz="1200" dirty="0"/>
              <a:t>Na main </a:t>
            </a:r>
            <a:r>
              <a:rPr lang="en-CA" sz="1200" dirty="0" err="1"/>
              <a:t>momin</a:t>
            </a:r>
            <a:r>
              <a:rPr lang="en-CA" sz="1200" dirty="0"/>
              <a:t> </a:t>
            </a:r>
            <a:r>
              <a:rPr lang="en-CA" sz="1200" dirty="0" err="1"/>
              <a:t>vich</a:t>
            </a:r>
            <a:r>
              <a:rPr lang="en-CA" sz="1200" dirty="0"/>
              <a:t> </a:t>
            </a:r>
            <a:r>
              <a:rPr lang="en-CA" sz="1200" dirty="0" err="1" smtClean="0"/>
              <a:t>maseetaan</a:t>
            </a:r>
            <a:r>
              <a:rPr lang="en-CA" sz="1200" dirty="0" smtClean="0"/>
              <a:t>	Not </a:t>
            </a:r>
            <a:r>
              <a:rPr lang="en-CA" sz="1200" dirty="0"/>
              <a:t>a believer inside the mosque, am I</a:t>
            </a:r>
          </a:p>
          <a:p>
            <a:pPr>
              <a:lnSpc>
                <a:spcPct val="120000"/>
              </a:lnSpc>
              <a:spcBef>
                <a:spcPts val="0"/>
              </a:spcBef>
              <a:spcAft>
                <a:spcPts val="0"/>
              </a:spcAft>
            </a:pPr>
            <a:r>
              <a:rPr lang="en-CA" sz="1200" dirty="0" smtClean="0"/>
              <a:t>Na </a:t>
            </a:r>
            <a:r>
              <a:rPr lang="en-CA" sz="1200" dirty="0"/>
              <a:t>main </a:t>
            </a:r>
            <a:r>
              <a:rPr lang="en-CA" sz="1200" dirty="0" err="1"/>
              <a:t>vich</a:t>
            </a:r>
            <a:r>
              <a:rPr lang="en-CA" sz="1200" dirty="0"/>
              <a:t> </a:t>
            </a:r>
            <a:r>
              <a:rPr lang="en-CA" sz="1200" dirty="0" err="1"/>
              <a:t>kufar</a:t>
            </a:r>
            <a:r>
              <a:rPr lang="en-CA" sz="1200" dirty="0"/>
              <a:t> </a:t>
            </a:r>
            <a:r>
              <a:rPr lang="en-CA" sz="1200" dirty="0" err="1"/>
              <a:t>diyan</a:t>
            </a:r>
            <a:r>
              <a:rPr lang="en-CA" sz="1200" dirty="0"/>
              <a:t> </a:t>
            </a:r>
            <a:r>
              <a:rPr lang="en-CA" sz="1200" dirty="0" err="1" smtClean="0"/>
              <a:t>reetaan</a:t>
            </a:r>
            <a:r>
              <a:rPr lang="en-CA" sz="1200" dirty="0" smtClean="0"/>
              <a:t>	</a:t>
            </a:r>
            <a:r>
              <a:rPr lang="en-CA" sz="1200" dirty="0"/>
              <a:t>Nor a pagan disciple of false rites</a:t>
            </a:r>
          </a:p>
          <a:p>
            <a:pPr>
              <a:lnSpc>
                <a:spcPct val="120000"/>
              </a:lnSpc>
              <a:spcBef>
                <a:spcPts val="0"/>
              </a:spcBef>
              <a:spcAft>
                <a:spcPts val="0"/>
              </a:spcAft>
            </a:pPr>
            <a:r>
              <a:rPr lang="en-CA" sz="1200" dirty="0" smtClean="0"/>
              <a:t>Na </a:t>
            </a:r>
            <a:r>
              <a:rPr lang="en-CA" sz="1200" dirty="0"/>
              <a:t>main </a:t>
            </a:r>
            <a:r>
              <a:rPr lang="en-CA" sz="1200" dirty="0" err="1"/>
              <a:t>paakaan</a:t>
            </a:r>
            <a:r>
              <a:rPr lang="en-CA" sz="1200" dirty="0"/>
              <a:t> </a:t>
            </a:r>
            <a:r>
              <a:rPr lang="en-CA" sz="1200" dirty="0" err="1"/>
              <a:t>vich</a:t>
            </a:r>
            <a:r>
              <a:rPr lang="en-CA" sz="1200" dirty="0"/>
              <a:t> </a:t>
            </a:r>
            <a:r>
              <a:rPr lang="en-CA" sz="1200" dirty="0" err="1" smtClean="0"/>
              <a:t>paleetaan</a:t>
            </a:r>
            <a:r>
              <a:rPr lang="en-CA" sz="1200" dirty="0" smtClean="0"/>
              <a:t>	</a:t>
            </a:r>
            <a:r>
              <a:rPr lang="en-CA" sz="1200" dirty="0"/>
              <a:t>Not the pure amongst the impure</a:t>
            </a:r>
          </a:p>
          <a:p>
            <a:pPr>
              <a:lnSpc>
                <a:spcPct val="120000"/>
              </a:lnSpc>
              <a:spcBef>
                <a:spcPts val="0"/>
              </a:spcBef>
              <a:spcAft>
                <a:spcPts val="0"/>
              </a:spcAft>
            </a:pPr>
            <a:r>
              <a:rPr lang="en-CA" sz="1200" dirty="0" smtClean="0"/>
              <a:t>Na </a:t>
            </a:r>
            <a:r>
              <a:rPr lang="en-CA" sz="1200" dirty="0"/>
              <a:t>main </a:t>
            </a:r>
            <a:r>
              <a:rPr lang="en-CA" sz="1200" dirty="0" err="1"/>
              <a:t>moosa</a:t>
            </a:r>
            <a:r>
              <a:rPr lang="en-CA" sz="1200" dirty="0"/>
              <a:t> </a:t>
            </a:r>
            <a:r>
              <a:rPr lang="en-CA" sz="1200" dirty="0" err="1"/>
              <a:t>na</a:t>
            </a:r>
            <a:r>
              <a:rPr lang="en-CA" sz="1200" dirty="0"/>
              <a:t> </a:t>
            </a:r>
            <a:r>
              <a:rPr lang="en-CA" sz="1200" dirty="0" err="1" smtClean="0"/>
              <a:t>firown</a:t>
            </a:r>
            <a:r>
              <a:rPr lang="en-CA" sz="1200" dirty="0" smtClean="0"/>
              <a:t>		Neither </a:t>
            </a:r>
            <a:r>
              <a:rPr lang="en-CA" sz="1200" dirty="0"/>
              <a:t>Moses, nor the </a:t>
            </a:r>
            <a:r>
              <a:rPr lang="en-CA" sz="1200" dirty="0" err="1"/>
              <a:t>Pharoh</a:t>
            </a:r>
            <a:endParaRPr lang="en-CA" sz="1200" dirty="0"/>
          </a:p>
          <a:p>
            <a:pPr>
              <a:lnSpc>
                <a:spcPct val="120000"/>
              </a:lnSpc>
              <a:spcBef>
                <a:spcPts val="0"/>
              </a:spcBef>
              <a:spcAft>
                <a:spcPts val="0"/>
              </a:spcAft>
            </a:pPr>
            <a:endParaRPr lang="en-CA" sz="1200" dirty="0"/>
          </a:p>
          <a:p>
            <a:pPr>
              <a:lnSpc>
                <a:spcPct val="120000"/>
              </a:lnSpc>
              <a:spcBef>
                <a:spcPts val="0"/>
              </a:spcBef>
              <a:spcAft>
                <a:spcPts val="0"/>
              </a:spcAft>
            </a:pPr>
            <a:r>
              <a:rPr lang="en-CA" sz="1200" dirty="0" err="1"/>
              <a:t>Bulleya</a:t>
            </a:r>
            <a:r>
              <a:rPr lang="en-CA" sz="1200" dirty="0"/>
              <a:t> Ki </a:t>
            </a:r>
            <a:r>
              <a:rPr lang="en-CA" sz="1200" dirty="0" err="1"/>
              <a:t>jaana</a:t>
            </a:r>
            <a:r>
              <a:rPr lang="en-CA" sz="1200" dirty="0"/>
              <a:t> main </a:t>
            </a:r>
            <a:r>
              <a:rPr lang="en-CA" sz="1200" dirty="0" err="1" smtClean="0"/>
              <a:t>Kaun</a:t>
            </a:r>
            <a:r>
              <a:rPr lang="en-CA" sz="1200" dirty="0" smtClean="0"/>
              <a:t>		</a:t>
            </a:r>
            <a:r>
              <a:rPr lang="en-CA" sz="1200" dirty="0" err="1" smtClean="0"/>
              <a:t>Bulleya</a:t>
            </a:r>
            <a:r>
              <a:rPr lang="en-CA" sz="1200" dirty="0"/>
              <a:t>! to me, I am not known</a:t>
            </a:r>
          </a:p>
          <a:p>
            <a:pPr>
              <a:lnSpc>
                <a:spcPct val="120000"/>
              </a:lnSpc>
              <a:spcBef>
                <a:spcPts val="0"/>
              </a:spcBef>
              <a:spcAft>
                <a:spcPts val="0"/>
              </a:spcAft>
            </a:pPr>
            <a:endParaRPr lang="en-CA" sz="1200" dirty="0"/>
          </a:p>
          <a:p>
            <a:pPr>
              <a:lnSpc>
                <a:spcPct val="120000"/>
              </a:lnSpc>
              <a:spcBef>
                <a:spcPts val="0"/>
              </a:spcBef>
              <a:spcAft>
                <a:spcPts val="0"/>
              </a:spcAft>
            </a:pPr>
            <a:r>
              <a:rPr lang="en-CA" sz="1200" dirty="0"/>
              <a:t>Na main </a:t>
            </a:r>
            <a:r>
              <a:rPr lang="en-CA" sz="1200" dirty="0" err="1"/>
              <a:t>arabi</a:t>
            </a:r>
            <a:r>
              <a:rPr lang="en-CA" sz="1200" dirty="0"/>
              <a:t> </a:t>
            </a:r>
            <a:r>
              <a:rPr lang="en-CA" sz="1200" dirty="0" err="1"/>
              <a:t>na</a:t>
            </a:r>
            <a:r>
              <a:rPr lang="en-CA" sz="1200" dirty="0"/>
              <a:t> </a:t>
            </a:r>
            <a:r>
              <a:rPr lang="en-CA" sz="1200" dirty="0" err="1" smtClean="0"/>
              <a:t>lahori</a:t>
            </a:r>
            <a:r>
              <a:rPr lang="en-CA" sz="1200" dirty="0" smtClean="0"/>
              <a:t>		Not </a:t>
            </a:r>
            <a:r>
              <a:rPr lang="en-CA" sz="1200" dirty="0"/>
              <a:t>an Arab, nor Lahori</a:t>
            </a:r>
          </a:p>
          <a:p>
            <a:pPr>
              <a:lnSpc>
                <a:spcPct val="120000"/>
              </a:lnSpc>
              <a:spcBef>
                <a:spcPts val="0"/>
              </a:spcBef>
              <a:spcAft>
                <a:spcPts val="0"/>
              </a:spcAft>
            </a:pPr>
            <a:r>
              <a:rPr lang="en-CA" sz="1200" dirty="0" smtClean="0"/>
              <a:t>Na </a:t>
            </a:r>
            <a:r>
              <a:rPr lang="en-CA" sz="1200" dirty="0"/>
              <a:t>main </a:t>
            </a:r>
            <a:r>
              <a:rPr lang="en-CA" sz="1200" dirty="0" err="1"/>
              <a:t>hindi</a:t>
            </a:r>
            <a:r>
              <a:rPr lang="en-CA" sz="1200" dirty="0"/>
              <a:t> </a:t>
            </a:r>
            <a:r>
              <a:rPr lang="en-CA" sz="1200" dirty="0" err="1"/>
              <a:t>shehar</a:t>
            </a:r>
            <a:r>
              <a:rPr lang="en-CA" sz="1200" dirty="0"/>
              <a:t> </a:t>
            </a:r>
            <a:r>
              <a:rPr lang="en-CA" sz="1200" dirty="0" err="1" smtClean="0"/>
              <a:t>nagauri</a:t>
            </a:r>
            <a:r>
              <a:rPr lang="en-CA" sz="1200" dirty="0" smtClean="0"/>
              <a:t>	</a:t>
            </a:r>
            <a:r>
              <a:rPr lang="en-CA" sz="1200" dirty="0"/>
              <a:t>Neither Hindi, nor </a:t>
            </a:r>
            <a:r>
              <a:rPr lang="en-CA" sz="1200" dirty="0" err="1"/>
              <a:t>Nagauri</a:t>
            </a:r>
            <a:endParaRPr lang="en-CA" sz="1200" dirty="0"/>
          </a:p>
          <a:p>
            <a:pPr>
              <a:lnSpc>
                <a:spcPct val="120000"/>
              </a:lnSpc>
              <a:spcBef>
                <a:spcPts val="0"/>
              </a:spcBef>
              <a:spcAft>
                <a:spcPts val="0"/>
              </a:spcAft>
            </a:pPr>
            <a:r>
              <a:rPr lang="en-CA" sz="1200" dirty="0" smtClean="0"/>
              <a:t>Na </a:t>
            </a:r>
            <a:r>
              <a:rPr lang="en-CA" sz="1200" dirty="0" err="1"/>
              <a:t>hindu</a:t>
            </a:r>
            <a:r>
              <a:rPr lang="en-CA" sz="1200" dirty="0"/>
              <a:t> </a:t>
            </a:r>
            <a:r>
              <a:rPr lang="en-CA" sz="1200" dirty="0" err="1"/>
              <a:t>na</a:t>
            </a:r>
            <a:r>
              <a:rPr lang="en-CA" sz="1200" dirty="0"/>
              <a:t> </a:t>
            </a:r>
            <a:r>
              <a:rPr lang="en-CA" sz="1200" dirty="0" err="1"/>
              <a:t>turak</a:t>
            </a:r>
            <a:r>
              <a:rPr lang="en-CA" sz="1200" dirty="0"/>
              <a:t> </a:t>
            </a:r>
            <a:r>
              <a:rPr lang="en-CA" sz="1200" dirty="0" err="1" smtClean="0"/>
              <a:t>peshawri</a:t>
            </a:r>
            <a:r>
              <a:rPr lang="en-CA" sz="1200" dirty="0" smtClean="0"/>
              <a:t>		Hindu</a:t>
            </a:r>
            <a:r>
              <a:rPr lang="en-CA" sz="1200" dirty="0"/>
              <a:t>, Turk, nor Peshawari</a:t>
            </a:r>
          </a:p>
          <a:p>
            <a:pPr>
              <a:lnSpc>
                <a:spcPct val="120000"/>
              </a:lnSpc>
              <a:spcBef>
                <a:spcPts val="0"/>
              </a:spcBef>
              <a:spcAft>
                <a:spcPts val="0"/>
              </a:spcAft>
            </a:pPr>
            <a:r>
              <a:rPr lang="en-CA" sz="1200" dirty="0" smtClean="0"/>
              <a:t>Na </a:t>
            </a:r>
            <a:r>
              <a:rPr lang="en-CA" sz="1200" dirty="0"/>
              <a:t>main </a:t>
            </a:r>
            <a:r>
              <a:rPr lang="en-CA" sz="1200" dirty="0" err="1"/>
              <a:t>rehnda</a:t>
            </a:r>
            <a:r>
              <a:rPr lang="en-CA" sz="1200" dirty="0"/>
              <a:t> </a:t>
            </a:r>
            <a:r>
              <a:rPr lang="en-CA" sz="1200" dirty="0" err="1"/>
              <a:t>vich</a:t>
            </a:r>
            <a:r>
              <a:rPr lang="en-CA" sz="1200" dirty="0"/>
              <a:t> </a:t>
            </a:r>
            <a:r>
              <a:rPr lang="en-CA" sz="1200" dirty="0" err="1" smtClean="0"/>
              <a:t>nadaun</a:t>
            </a:r>
            <a:r>
              <a:rPr lang="en-CA" sz="1200" dirty="0" smtClean="0"/>
              <a:t>	</a:t>
            </a:r>
            <a:r>
              <a:rPr lang="en-CA" sz="1200" dirty="0"/>
              <a:t>Nor do I live in </a:t>
            </a:r>
            <a:r>
              <a:rPr lang="en-CA" sz="1200" dirty="0" err="1"/>
              <a:t>Nadaun</a:t>
            </a:r>
            <a:endParaRPr lang="en-CA" sz="1200" dirty="0"/>
          </a:p>
          <a:p>
            <a:pPr>
              <a:lnSpc>
                <a:spcPct val="120000"/>
              </a:lnSpc>
              <a:spcBef>
                <a:spcPts val="0"/>
              </a:spcBef>
              <a:spcAft>
                <a:spcPts val="0"/>
              </a:spcAft>
            </a:pPr>
            <a:endParaRPr lang="en-CA" sz="1200" dirty="0"/>
          </a:p>
          <a:p>
            <a:pPr>
              <a:lnSpc>
                <a:spcPct val="120000"/>
              </a:lnSpc>
              <a:spcBef>
                <a:spcPts val="0"/>
              </a:spcBef>
              <a:spcAft>
                <a:spcPts val="0"/>
              </a:spcAft>
            </a:pPr>
            <a:r>
              <a:rPr lang="en-CA" sz="1200" dirty="0" err="1"/>
              <a:t>Bulleya</a:t>
            </a:r>
            <a:r>
              <a:rPr lang="en-CA" sz="1200" dirty="0"/>
              <a:t> Ki </a:t>
            </a:r>
            <a:r>
              <a:rPr lang="en-CA" sz="1200" dirty="0" err="1"/>
              <a:t>jaana</a:t>
            </a:r>
            <a:r>
              <a:rPr lang="en-CA" sz="1200" dirty="0"/>
              <a:t> main </a:t>
            </a:r>
            <a:r>
              <a:rPr lang="en-CA" sz="1200" dirty="0" err="1" smtClean="0"/>
              <a:t>Kaun</a:t>
            </a:r>
            <a:r>
              <a:rPr lang="en-CA" sz="1200" dirty="0" smtClean="0"/>
              <a:t>		</a:t>
            </a:r>
            <a:r>
              <a:rPr lang="en-CA" sz="1200" dirty="0" err="1" smtClean="0"/>
              <a:t>Bulleya</a:t>
            </a:r>
            <a:r>
              <a:rPr lang="en-CA" sz="1200" dirty="0"/>
              <a:t>! to me, I am not known</a:t>
            </a:r>
          </a:p>
          <a:p>
            <a:pPr>
              <a:lnSpc>
                <a:spcPct val="120000"/>
              </a:lnSpc>
              <a:spcBef>
                <a:spcPts val="0"/>
              </a:spcBef>
              <a:spcAft>
                <a:spcPts val="0"/>
              </a:spcAft>
            </a:pPr>
            <a:endParaRPr lang="en-CA" sz="1200" dirty="0"/>
          </a:p>
          <a:p>
            <a:pPr>
              <a:lnSpc>
                <a:spcPct val="120000"/>
              </a:lnSpc>
              <a:spcBef>
                <a:spcPts val="0"/>
              </a:spcBef>
              <a:spcAft>
                <a:spcPts val="0"/>
              </a:spcAft>
            </a:pPr>
            <a:r>
              <a:rPr lang="en-CA" sz="1200" dirty="0"/>
              <a:t>Na main </a:t>
            </a:r>
            <a:r>
              <a:rPr lang="en-CA" sz="1200" dirty="0" err="1"/>
              <a:t>bheth</a:t>
            </a:r>
            <a:r>
              <a:rPr lang="en-CA" sz="1200" dirty="0"/>
              <a:t> </a:t>
            </a:r>
            <a:r>
              <a:rPr lang="en-CA" sz="1200" dirty="0" err="1"/>
              <a:t>mazhab</a:t>
            </a:r>
            <a:r>
              <a:rPr lang="en-CA" sz="1200" dirty="0"/>
              <a:t> da </a:t>
            </a:r>
            <a:r>
              <a:rPr lang="en-CA" sz="1200" dirty="0" err="1" smtClean="0"/>
              <a:t>paaya</a:t>
            </a:r>
            <a:r>
              <a:rPr lang="en-CA" sz="1200" dirty="0" smtClean="0"/>
              <a:t>	Secrets </a:t>
            </a:r>
            <a:r>
              <a:rPr lang="en-CA" sz="1200" dirty="0"/>
              <a:t>of religion, I have not known</a:t>
            </a:r>
          </a:p>
          <a:p>
            <a:pPr>
              <a:lnSpc>
                <a:spcPct val="120000"/>
              </a:lnSpc>
              <a:spcBef>
                <a:spcPts val="0"/>
              </a:spcBef>
              <a:spcAft>
                <a:spcPts val="0"/>
              </a:spcAft>
            </a:pPr>
            <a:r>
              <a:rPr lang="en-CA" sz="1200" dirty="0" smtClean="0"/>
              <a:t>Ne </a:t>
            </a:r>
            <a:r>
              <a:rPr lang="en-CA" sz="1200" dirty="0"/>
              <a:t>main </a:t>
            </a:r>
            <a:r>
              <a:rPr lang="en-CA" sz="1200" dirty="0" err="1"/>
              <a:t>aadam</a:t>
            </a:r>
            <a:r>
              <a:rPr lang="en-CA" sz="1200" dirty="0"/>
              <a:t> </a:t>
            </a:r>
            <a:r>
              <a:rPr lang="en-CA" sz="1200" dirty="0" err="1"/>
              <a:t>havva</a:t>
            </a:r>
            <a:r>
              <a:rPr lang="en-CA" sz="1200" dirty="0"/>
              <a:t> </a:t>
            </a:r>
            <a:r>
              <a:rPr lang="en-CA" sz="1200" dirty="0" err="1" smtClean="0"/>
              <a:t>jaaya</a:t>
            </a:r>
            <a:r>
              <a:rPr lang="en-CA" sz="1200" dirty="0" smtClean="0"/>
              <a:t>	From </a:t>
            </a:r>
            <a:r>
              <a:rPr lang="en-CA" sz="1200" dirty="0"/>
              <a:t>Adam and Eve, I am not born</a:t>
            </a:r>
          </a:p>
          <a:p>
            <a:pPr>
              <a:lnSpc>
                <a:spcPct val="120000"/>
              </a:lnSpc>
              <a:spcBef>
                <a:spcPts val="0"/>
              </a:spcBef>
              <a:spcAft>
                <a:spcPts val="0"/>
              </a:spcAft>
            </a:pPr>
            <a:r>
              <a:rPr lang="en-CA" sz="1200" dirty="0" smtClean="0"/>
              <a:t>Na </a:t>
            </a:r>
            <a:r>
              <a:rPr lang="en-CA" sz="1200" dirty="0"/>
              <a:t>main </a:t>
            </a:r>
            <a:r>
              <a:rPr lang="en-CA" sz="1200" dirty="0" err="1"/>
              <a:t>apna</a:t>
            </a:r>
            <a:r>
              <a:rPr lang="en-CA" sz="1200" dirty="0"/>
              <a:t> </a:t>
            </a:r>
            <a:r>
              <a:rPr lang="en-CA" sz="1200" dirty="0" err="1"/>
              <a:t>naam</a:t>
            </a:r>
            <a:r>
              <a:rPr lang="en-CA" sz="1200" dirty="0"/>
              <a:t> </a:t>
            </a:r>
            <a:r>
              <a:rPr lang="en-CA" sz="1200" dirty="0" err="1" smtClean="0"/>
              <a:t>dharaaya</a:t>
            </a:r>
            <a:r>
              <a:rPr lang="en-CA" sz="1200" dirty="0" smtClean="0"/>
              <a:t>	I </a:t>
            </a:r>
            <a:r>
              <a:rPr lang="en-CA" sz="1200" dirty="0"/>
              <a:t>am not the name I assume</a:t>
            </a:r>
          </a:p>
          <a:p>
            <a:pPr>
              <a:lnSpc>
                <a:spcPct val="120000"/>
              </a:lnSpc>
              <a:spcBef>
                <a:spcPts val="0"/>
              </a:spcBef>
              <a:spcAft>
                <a:spcPts val="0"/>
              </a:spcAft>
            </a:pPr>
            <a:r>
              <a:rPr lang="en-CA" sz="1200" dirty="0" smtClean="0"/>
              <a:t>Na </a:t>
            </a:r>
            <a:r>
              <a:rPr lang="en-CA" sz="1200" dirty="0" err="1"/>
              <a:t>vich</a:t>
            </a:r>
            <a:r>
              <a:rPr lang="en-CA" sz="1200" dirty="0"/>
              <a:t> </a:t>
            </a:r>
            <a:r>
              <a:rPr lang="en-CA" sz="1200" dirty="0" err="1"/>
              <a:t>baitthan</a:t>
            </a:r>
            <a:r>
              <a:rPr lang="en-CA" sz="1200" dirty="0"/>
              <a:t> </a:t>
            </a:r>
            <a:r>
              <a:rPr lang="en-CA" sz="1200" dirty="0" err="1"/>
              <a:t>na</a:t>
            </a:r>
            <a:r>
              <a:rPr lang="en-CA" sz="1200" dirty="0"/>
              <a:t> </a:t>
            </a:r>
            <a:r>
              <a:rPr lang="en-CA" sz="1200" dirty="0" err="1"/>
              <a:t>vich</a:t>
            </a:r>
            <a:r>
              <a:rPr lang="en-CA" sz="1200" dirty="0"/>
              <a:t> </a:t>
            </a:r>
            <a:r>
              <a:rPr lang="en-CA" sz="1200" dirty="0" err="1" smtClean="0"/>
              <a:t>bhaun</a:t>
            </a:r>
            <a:r>
              <a:rPr lang="en-CA" sz="1200" dirty="0" smtClean="0"/>
              <a:t>	Not in stillness, nor on the move</a:t>
            </a:r>
            <a:endParaRPr lang="en-CA" sz="1200" dirty="0"/>
          </a:p>
          <a:p>
            <a:pPr>
              <a:lnSpc>
                <a:spcPct val="120000"/>
              </a:lnSpc>
              <a:spcBef>
                <a:spcPts val="0"/>
              </a:spcBef>
              <a:spcAft>
                <a:spcPts val="0"/>
              </a:spcAft>
            </a:pPr>
            <a:endParaRPr lang="en-CA" sz="1200" dirty="0"/>
          </a:p>
          <a:p>
            <a:pPr>
              <a:lnSpc>
                <a:spcPct val="120000"/>
              </a:lnSpc>
              <a:spcBef>
                <a:spcPts val="0"/>
              </a:spcBef>
              <a:spcAft>
                <a:spcPts val="0"/>
              </a:spcAft>
            </a:pPr>
            <a:r>
              <a:rPr lang="en-CA" sz="1200" dirty="0" err="1"/>
              <a:t>Bulleya</a:t>
            </a:r>
            <a:r>
              <a:rPr lang="en-CA" sz="1200" dirty="0"/>
              <a:t> Ki </a:t>
            </a:r>
            <a:r>
              <a:rPr lang="en-CA" sz="1200" dirty="0" err="1"/>
              <a:t>jaana</a:t>
            </a:r>
            <a:r>
              <a:rPr lang="en-CA" sz="1200" dirty="0"/>
              <a:t> main </a:t>
            </a:r>
            <a:r>
              <a:rPr lang="en-CA" sz="1200" dirty="0" err="1" smtClean="0"/>
              <a:t>Kaun</a:t>
            </a:r>
            <a:r>
              <a:rPr lang="en-CA" sz="1200" dirty="0" smtClean="0"/>
              <a:t>		</a:t>
            </a:r>
            <a:r>
              <a:rPr lang="en-CA" sz="1200" dirty="0" err="1" smtClean="0"/>
              <a:t>Bulleya</a:t>
            </a:r>
            <a:r>
              <a:rPr lang="en-CA" sz="1200" dirty="0"/>
              <a:t>! to me, I am not known</a:t>
            </a:r>
          </a:p>
          <a:p>
            <a:pPr>
              <a:lnSpc>
                <a:spcPct val="120000"/>
              </a:lnSpc>
              <a:spcBef>
                <a:spcPts val="0"/>
              </a:spcBef>
              <a:spcAft>
                <a:spcPts val="0"/>
              </a:spcAft>
            </a:pPr>
            <a:endParaRPr lang="en-CA" sz="1200" dirty="0"/>
          </a:p>
        </p:txBody>
      </p:sp>
    </p:spTree>
    <p:extLst>
      <p:ext uri="{BB962C8B-B14F-4D97-AF65-F5344CB8AC3E}">
        <p14:creationId xmlns:p14="http://schemas.microsoft.com/office/powerpoint/2010/main" val="294589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Pre-partition map of subcontinental </a:t>
            </a:r>
            <a:r>
              <a:rPr lang="en-US" dirty="0" err="1" smtClean="0"/>
              <a:t>india</a:t>
            </a:r>
            <a:r>
              <a:rPr lang="en-US" dirty="0"/>
              <a:t/>
            </a:r>
            <a:br>
              <a:rPr lang="en-US" dirty="0"/>
            </a:br>
            <a:r>
              <a:rPr lang="en-US" sz="1300" i="1" cap="none" dirty="0">
                <a:solidFill>
                  <a:schemeClr val="accent2"/>
                </a:solidFill>
                <a:latin typeface="Arial" panose="020B0604020202020204" pitchFamily="34" charset="0"/>
                <a:cs typeface="Arial" panose="020B0604020202020204" pitchFamily="34" charset="0"/>
              </a:rPr>
              <a:t>Inquiry: Roles, Responsibilities, and Identity </a:t>
            </a:r>
            <a:br>
              <a:rPr lang="en-US" sz="1300" i="1" cap="none" dirty="0">
                <a:solidFill>
                  <a:schemeClr val="accent2"/>
                </a:solidFill>
                <a:latin typeface="Arial" panose="020B0604020202020204" pitchFamily="34" charset="0"/>
                <a:cs typeface="Arial" panose="020B0604020202020204" pitchFamily="34" charset="0"/>
              </a:rPr>
            </a:br>
            <a:r>
              <a:rPr lang="en-US" sz="1300" i="1" cap="none" dirty="0">
                <a:solidFill>
                  <a:schemeClr val="accent2"/>
                </a:solidFill>
                <a:latin typeface="Arial" panose="020B0604020202020204" pitchFamily="34" charset="0"/>
                <a:cs typeface="Arial" panose="020B0604020202020204" pitchFamily="34" charset="0"/>
              </a:rPr>
              <a:t>A2.3 </a:t>
            </a:r>
            <a:r>
              <a:rPr lang="en-US" sz="1300" i="1" cap="none" dirty="0" err="1" smtClean="0">
                <a:solidFill>
                  <a:schemeClr val="accent2"/>
                </a:solidFill>
                <a:latin typeface="Arial" panose="020B0604020202020204" pitchFamily="34" charset="0"/>
                <a:cs typeface="Arial" panose="020B0604020202020204" pitchFamily="34" charset="0"/>
              </a:rPr>
              <a:t>Analyse</a:t>
            </a:r>
            <a:r>
              <a:rPr lang="en-US" sz="1300" i="1" cap="none" dirty="0" smtClean="0">
                <a:solidFill>
                  <a:schemeClr val="accent2"/>
                </a:solidFill>
                <a:latin typeface="Arial" panose="020B0604020202020204" pitchFamily="34" charset="0"/>
                <a:cs typeface="Arial" panose="020B0604020202020204" pitchFamily="34" charset="0"/>
              </a:rPr>
              <a:t> </a:t>
            </a:r>
            <a:r>
              <a:rPr lang="en-US" sz="1300" i="1" cap="none" dirty="0">
                <a:solidFill>
                  <a:schemeClr val="accent2"/>
                </a:solidFill>
                <a:latin typeface="Arial" panose="020B0604020202020204" pitchFamily="34" charset="0"/>
                <a:cs typeface="Arial" panose="020B0604020202020204" pitchFamily="34" charset="0"/>
              </a:rPr>
              <a:t>and construct simple maps as part of their investigations into places that are significant to them or to their family </a:t>
            </a:r>
            <a:endParaRPr lang="en-CA" sz="1300" i="1" cap="none" dirty="0">
              <a:solidFill>
                <a:schemeClr val="accent2"/>
              </a:solidFill>
              <a:latin typeface="Arial" panose="020B0604020202020204" pitchFamily="34" charset="0"/>
              <a:cs typeface="Arial" panose="020B0604020202020204" pitchFamily="34" charset="0"/>
            </a:endParaRPr>
          </a:p>
        </p:txBody>
      </p:sp>
      <p:sp>
        <p:nvSpPr>
          <p:cNvPr id="9" name="Text Placeholder 8"/>
          <p:cNvSpPr>
            <a:spLocks noGrp="1"/>
          </p:cNvSpPr>
          <p:nvPr>
            <p:ph type="body" sz="half" idx="2"/>
          </p:nvPr>
        </p:nvSpPr>
        <p:spPr/>
        <p:txBody>
          <a:bodyPr>
            <a:normAutofit fontScale="92500"/>
          </a:bodyPr>
          <a:lstStyle/>
          <a:p>
            <a:r>
              <a:rPr lang="en-US" dirty="0"/>
              <a:t>The egg that created </a:t>
            </a:r>
            <a:r>
              <a:rPr lang="en-US" dirty="0" smtClean="0"/>
              <a:t>me </a:t>
            </a:r>
            <a:r>
              <a:rPr lang="en-US" dirty="0"/>
              <a:t>was formed inside of </a:t>
            </a:r>
            <a:r>
              <a:rPr lang="en-US" dirty="0" smtClean="0"/>
              <a:t>my </a:t>
            </a:r>
            <a:r>
              <a:rPr lang="en-US" dirty="0"/>
              <a:t>mother’s fetus while she was inside </a:t>
            </a:r>
            <a:r>
              <a:rPr lang="en-US" dirty="0" smtClean="0"/>
              <a:t>my grandmother’s </a:t>
            </a:r>
            <a:r>
              <a:rPr lang="en-US" dirty="0"/>
              <a:t>womb</a:t>
            </a:r>
            <a:r>
              <a:rPr lang="en-US" dirty="0" smtClean="0"/>
              <a:t>. Thus, my migration story begins in </a:t>
            </a:r>
            <a:r>
              <a:rPr lang="en-US" dirty="0" smtClean="0"/>
              <a:t>Lucknow.</a:t>
            </a:r>
            <a:endParaRPr lang="en-CA" dirty="0"/>
          </a:p>
        </p:txBody>
      </p:sp>
      <p:pic>
        <p:nvPicPr>
          <p:cNvPr id="14" name="Picture Placeholder 1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29" t="18563" r="3674" b="31423"/>
          <a:stretch/>
        </p:blipFill>
        <p:spPr>
          <a:xfrm>
            <a:off x="419878" y="-1"/>
            <a:ext cx="11769074"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1175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Ghulam </a:t>
            </a:r>
            <a:r>
              <a:rPr lang="en-US" dirty="0" err="1" smtClean="0"/>
              <a:t>janat</a:t>
            </a:r>
            <a:r>
              <a:rPr lang="en-US" dirty="0" smtClean="0"/>
              <a:t/>
            </a:r>
            <a:br>
              <a:rPr lang="en-US" dirty="0" smtClean="0"/>
            </a:br>
            <a:r>
              <a:rPr lang="en-US" dirty="0" smtClean="0"/>
              <a:t>and </a:t>
            </a:r>
            <a:r>
              <a:rPr lang="en-US" dirty="0" err="1"/>
              <a:t>Safiyyah</a:t>
            </a:r>
            <a:r>
              <a:rPr lang="en-US" dirty="0"/>
              <a:t> </a:t>
            </a:r>
            <a:r>
              <a:rPr lang="en-US" dirty="0" smtClean="0"/>
              <a:t>SIDDIQUI</a:t>
            </a:r>
            <a:r>
              <a:rPr lang="en-US" dirty="0"/>
              <a:t/>
            </a:r>
            <a:br>
              <a:rPr lang="en-US" dirty="0"/>
            </a:br>
            <a:r>
              <a:rPr lang="en-US" sz="1300" i="1" cap="none" dirty="0">
                <a:solidFill>
                  <a:schemeClr val="accent2"/>
                </a:solidFill>
                <a:latin typeface="Arial" panose="020B0604020202020204" pitchFamily="34" charset="0"/>
                <a:cs typeface="Arial" panose="020B0604020202020204" pitchFamily="34" charset="0"/>
              </a:rPr>
              <a:t>Application: Why Roles and Responsibilities Change</a:t>
            </a:r>
            <a:br>
              <a:rPr lang="en-US" sz="1300" i="1" cap="none" dirty="0">
                <a:solidFill>
                  <a:schemeClr val="accent2"/>
                </a:solidFill>
                <a:latin typeface="Arial" panose="020B0604020202020204" pitchFamily="34" charset="0"/>
                <a:cs typeface="Arial" panose="020B0604020202020204" pitchFamily="34" charset="0"/>
              </a:rPr>
            </a:br>
            <a:r>
              <a:rPr lang="en-US" sz="1300" i="1" cap="none" dirty="0">
                <a:solidFill>
                  <a:schemeClr val="accent2"/>
                </a:solidFill>
                <a:latin typeface="Arial" panose="020B0604020202020204" pitchFamily="34" charset="0"/>
                <a:cs typeface="Arial" panose="020B0604020202020204" pitchFamily="34" charset="0"/>
              </a:rPr>
              <a:t>A1.4 describe the impact that people can have on each other in some different situations and some of the ways in which interactions between people can affect a person’s sense of self  </a:t>
            </a:r>
            <a:endParaRPr lang="en-CA" sz="1300" i="1" cap="none" dirty="0">
              <a:solidFill>
                <a:schemeClr val="accent2"/>
              </a:solidFill>
              <a:latin typeface="Arial" panose="020B0604020202020204" pitchFamily="34" charset="0"/>
              <a:cs typeface="Arial" panose="020B0604020202020204" pitchFamily="34" charset="0"/>
            </a:endParaRPr>
          </a:p>
        </p:txBody>
      </p:sp>
      <p:pic>
        <p:nvPicPr>
          <p:cNvPr id="2" name="Picture Placeholder 1"/>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 t="29906" r="53229" b="37771"/>
          <a:stretch/>
        </p:blipFill>
        <p:spPr>
          <a:xfrm>
            <a:off x="1679510" y="783771"/>
            <a:ext cx="3706158" cy="34150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 Placeholder 8"/>
          <p:cNvSpPr>
            <a:spLocks noGrp="1"/>
          </p:cNvSpPr>
          <p:nvPr>
            <p:ph type="body" sz="half" idx="2"/>
          </p:nvPr>
        </p:nvSpPr>
        <p:spPr/>
        <p:txBody>
          <a:bodyPr/>
          <a:lstStyle/>
          <a:p>
            <a:r>
              <a:rPr lang="en-US" dirty="0" smtClean="0"/>
              <a:t>My paternal grandfather was estranged while my maternal grandfather passed away before my birth. I only knew my grandmothers while growing </a:t>
            </a:r>
            <a:r>
              <a:rPr lang="en-US" dirty="0" smtClean="0"/>
              <a:t>up.</a:t>
            </a:r>
            <a:endParaRPr lang="en-CA" dirty="0"/>
          </a:p>
        </p:txBody>
      </p:sp>
      <p:pic>
        <p:nvPicPr>
          <p:cNvPr id="1026" name="Picture 2" descr="http://wgyoungfuneralhome.com/wp-content/uploads/2017/11/97d1d3d17841d6d3353ed857f6573ac4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044" y="349916"/>
            <a:ext cx="4068205" cy="42827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6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On </a:t>
            </a:r>
            <a:r>
              <a:rPr lang="en-US" dirty="0"/>
              <a:t>travel</a:t>
            </a:r>
            <a:br>
              <a:rPr lang="en-US" dirty="0"/>
            </a:br>
            <a:r>
              <a:rPr lang="en-US" sz="1300" i="1" cap="none" dirty="0">
                <a:solidFill>
                  <a:schemeClr val="accent2"/>
                </a:solidFill>
                <a:latin typeface="Arial" panose="020B0604020202020204" pitchFamily="34" charset="0"/>
                <a:cs typeface="Arial" panose="020B0604020202020204" pitchFamily="34" charset="0"/>
              </a:rPr>
              <a:t>Inquiry: Roles, Responsibilities, and Identity </a:t>
            </a:r>
            <a:br>
              <a:rPr lang="en-US" sz="1300" i="1" cap="none" dirty="0">
                <a:solidFill>
                  <a:schemeClr val="accent2"/>
                </a:solidFill>
                <a:latin typeface="Arial" panose="020B0604020202020204" pitchFamily="34" charset="0"/>
                <a:cs typeface="Arial" panose="020B0604020202020204" pitchFamily="34" charset="0"/>
              </a:rPr>
            </a:br>
            <a:r>
              <a:rPr lang="en-US" sz="1300" i="1" cap="none" dirty="0">
                <a:solidFill>
                  <a:schemeClr val="accent2"/>
                </a:solidFill>
                <a:latin typeface="Arial" panose="020B0604020202020204" pitchFamily="34" charset="0"/>
                <a:cs typeface="Arial" panose="020B0604020202020204" pitchFamily="34" charset="0"/>
              </a:rPr>
              <a:t>A2.2 gather and organize information on significant events, people, and/or places in their lives that contribute or have contributed to the development of their roles, relationships, responsibilities, and identity/sense of self using primary and/or secondary sources that they have located themselves or that have been provided to them</a:t>
            </a:r>
            <a:endParaRPr lang="en-CA" sz="1300" i="1" cap="none" dirty="0">
              <a:solidFill>
                <a:schemeClr val="accent2"/>
              </a:solidFill>
              <a:latin typeface="Arial" panose="020B0604020202020204" pitchFamily="34" charset="0"/>
              <a:cs typeface="Arial" panose="020B0604020202020204" pitchFamily="34" charset="0"/>
            </a:endParaRPr>
          </a:p>
        </p:txBody>
      </p:sp>
      <p:pic>
        <p:nvPicPr>
          <p:cNvPr id="3" name="Picture Placeholder 2"/>
          <p:cNvPicPr>
            <a:picLocks noGrp="1" noChangeAspect="1"/>
          </p:cNvPicPr>
          <p:nvPr>
            <p:ph type="pic" idx="1"/>
          </p:nvPr>
        </p:nvPicPr>
        <p:blipFill rotWithShape="1">
          <a:blip r:embed="rId2" r:link="rId3">
            <a:extLst>
              <a:ext uri="{28A0092B-C50C-407E-A947-70E740481C1C}">
                <a14:useLocalDpi xmlns:a14="http://schemas.microsoft.com/office/drawing/2010/main" val="0"/>
              </a:ext>
            </a:extLst>
          </a:blip>
          <a:srcRect l="3206" t="-1224" r="867" b="1224"/>
          <a:stretch/>
        </p:blipFill>
        <p:spPr>
          <a:xfrm>
            <a:off x="3382109" y="139958"/>
            <a:ext cx="5024773"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 Placeholder 8"/>
          <p:cNvSpPr>
            <a:spLocks noGrp="1"/>
          </p:cNvSpPr>
          <p:nvPr>
            <p:ph type="body" sz="half" idx="2"/>
          </p:nvPr>
        </p:nvSpPr>
        <p:spPr/>
        <p:txBody>
          <a:bodyPr/>
          <a:lstStyle/>
          <a:p>
            <a:r>
              <a:rPr lang="en-US" dirty="0" smtClean="0"/>
              <a:t>My father served in the Pakistani military for over 20 years, because of which we moved within Pakistan every few </a:t>
            </a:r>
            <a:r>
              <a:rPr lang="en-US" dirty="0" smtClean="0"/>
              <a:t>years.</a:t>
            </a:r>
            <a:endParaRPr lang="en-CA" dirty="0"/>
          </a:p>
        </p:txBody>
      </p:sp>
    </p:spTree>
    <p:extLst>
      <p:ext uri="{BB962C8B-B14F-4D97-AF65-F5344CB8AC3E}">
        <p14:creationId xmlns:p14="http://schemas.microsoft.com/office/powerpoint/2010/main" val="86629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On family</a:t>
            </a:r>
            <a:br>
              <a:rPr lang="en-US" dirty="0" smtClean="0"/>
            </a:br>
            <a:r>
              <a:rPr lang="en-US" sz="1300" i="1" cap="none" dirty="0" smtClean="0">
                <a:solidFill>
                  <a:schemeClr val="accent2"/>
                </a:solidFill>
                <a:latin typeface="Arial" panose="020B0604020202020204" pitchFamily="34" charset="0"/>
                <a:cs typeface="Arial" panose="020B0604020202020204" pitchFamily="34" charset="0"/>
              </a:rPr>
              <a:t>Application</a:t>
            </a:r>
            <a:r>
              <a:rPr lang="en-US" sz="1300" i="1" cap="none" dirty="0">
                <a:solidFill>
                  <a:schemeClr val="accent2"/>
                </a:solidFill>
                <a:latin typeface="Arial" panose="020B0604020202020204" pitchFamily="34" charset="0"/>
                <a:cs typeface="Arial" panose="020B0604020202020204" pitchFamily="34" charset="0"/>
              </a:rPr>
              <a:t>: Why Roles and Responsibilities </a:t>
            </a:r>
            <a:r>
              <a:rPr lang="en-US" sz="1300" i="1" cap="none" dirty="0" smtClean="0">
                <a:solidFill>
                  <a:schemeClr val="accent2"/>
                </a:solidFill>
                <a:latin typeface="Arial" panose="020B0604020202020204" pitchFamily="34" charset="0"/>
                <a:cs typeface="Arial" panose="020B0604020202020204" pitchFamily="34" charset="0"/>
              </a:rPr>
              <a:t>Change </a:t>
            </a:r>
            <a:br>
              <a:rPr lang="en-US" sz="1300" i="1" cap="none" dirty="0" smtClean="0">
                <a:solidFill>
                  <a:schemeClr val="accent2"/>
                </a:solidFill>
                <a:latin typeface="Arial" panose="020B0604020202020204" pitchFamily="34" charset="0"/>
                <a:cs typeface="Arial" panose="020B0604020202020204" pitchFamily="34" charset="0"/>
              </a:rPr>
            </a:br>
            <a:r>
              <a:rPr lang="en-US" sz="1300" i="1" cap="none" dirty="0" smtClean="0">
                <a:solidFill>
                  <a:schemeClr val="accent2"/>
                </a:solidFill>
                <a:latin typeface="Arial" panose="020B0604020202020204" pitchFamily="34" charset="0"/>
                <a:cs typeface="Arial" panose="020B0604020202020204" pitchFamily="34" charset="0"/>
              </a:rPr>
              <a:t>A1.3 </a:t>
            </a:r>
            <a:r>
              <a:rPr lang="en-US" sz="1300" i="1" cap="none" dirty="0">
                <a:solidFill>
                  <a:schemeClr val="accent2"/>
                </a:solidFill>
                <a:latin typeface="Arial" panose="020B0604020202020204" pitchFamily="34" charset="0"/>
                <a:cs typeface="Arial" panose="020B0604020202020204" pitchFamily="34" charset="0"/>
              </a:rPr>
              <a:t>Compare some of the significant events in their own lives and/or the lives of their family members with those in the lives of their peers</a:t>
            </a:r>
            <a:endParaRPr lang="en-CA" sz="1300" i="1" cap="none" dirty="0">
              <a:solidFill>
                <a:schemeClr val="accent2"/>
              </a:solidFill>
              <a:latin typeface="Arial" panose="020B0604020202020204" pitchFamily="34" charset="0"/>
              <a:cs typeface="Arial" panose="020B0604020202020204" pitchFamily="34" charset="0"/>
            </a:endParaRPr>
          </a:p>
        </p:txBody>
      </p:sp>
      <p:sp>
        <p:nvSpPr>
          <p:cNvPr id="9" name="Text Placeholder 8"/>
          <p:cNvSpPr>
            <a:spLocks noGrp="1"/>
          </p:cNvSpPr>
          <p:nvPr>
            <p:ph type="body" sz="half" idx="2"/>
          </p:nvPr>
        </p:nvSpPr>
        <p:spPr/>
        <p:txBody>
          <a:bodyPr>
            <a:normAutofit fontScale="92500" lnSpcReduction="20000"/>
          </a:bodyPr>
          <a:lstStyle/>
          <a:p>
            <a:r>
              <a:rPr lang="en-US" dirty="0" smtClean="0"/>
              <a:t>We led a comfortable life in Pakistan, however, my extended family primarily resided in North America and when we were given the chance, we chose to join them overseas.</a:t>
            </a:r>
            <a:endParaRPr lang="en-CA" dirty="0"/>
          </a:p>
        </p:txBody>
      </p:sp>
      <p:pic>
        <p:nvPicPr>
          <p:cNvPr id="13" name="Picture 12"/>
          <p:cNvPicPr>
            <a:picLocks noChangeAspect="1"/>
          </p:cNvPicPr>
          <p:nvPr/>
        </p:nvPicPr>
        <p:blipFill>
          <a:blip r:embed="rId2"/>
          <a:stretch>
            <a:fillRect/>
          </a:stretch>
        </p:blipFill>
        <p:spPr>
          <a:xfrm>
            <a:off x="531625" y="409770"/>
            <a:ext cx="11137344" cy="3824478"/>
          </a:xfrm>
          <a:prstGeom prst="rect">
            <a:avLst/>
          </a:prstGeom>
        </p:spPr>
      </p:pic>
    </p:spTree>
    <p:extLst>
      <p:ext uri="{BB962C8B-B14F-4D97-AF65-F5344CB8AC3E}">
        <p14:creationId xmlns:p14="http://schemas.microsoft.com/office/powerpoint/2010/main" val="254755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On career </a:t>
            </a:r>
            <a:r>
              <a:rPr lang="en-US" dirty="0"/>
              <a:t>transitions</a:t>
            </a:r>
            <a:br>
              <a:rPr lang="en-US" dirty="0"/>
            </a:br>
            <a:r>
              <a:rPr lang="en-US" sz="1200" i="1" cap="none" dirty="0">
                <a:solidFill>
                  <a:schemeClr val="accent2"/>
                </a:solidFill>
                <a:latin typeface="Arial" panose="020B0604020202020204" pitchFamily="34" charset="0"/>
                <a:cs typeface="Arial" panose="020B0604020202020204" pitchFamily="34" charset="0"/>
              </a:rPr>
              <a:t>Application: Why Roles and Responsibilities Change</a:t>
            </a:r>
            <a:br>
              <a:rPr lang="en-US" sz="1200" i="1" cap="none" dirty="0">
                <a:solidFill>
                  <a:schemeClr val="accent2"/>
                </a:solidFill>
                <a:latin typeface="Arial" panose="020B0604020202020204" pitchFamily="34" charset="0"/>
                <a:cs typeface="Arial" panose="020B0604020202020204" pitchFamily="34" charset="0"/>
              </a:rPr>
            </a:br>
            <a:r>
              <a:rPr lang="en-US" sz="1200" i="1" cap="none" dirty="0">
                <a:solidFill>
                  <a:schemeClr val="accent2"/>
                </a:solidFill>
                <a:latin typeface="Arial" panose="020B0604020202020204" pitchFamily="34" charset="0"/>
                <a:cs typeface="Arial" panose="020B0604020202020204" pitchFamily="34" charset="0"/>
              </a:rPr>
              <a:t>A1.1 describe how and why a person’s roles, relationships, and responsibilities may change in different places or situations and at different times</a:t>
            </a:r>
            <a:endParaRPr lang="en-CA" sz="1200" i="1" cap="none" dirty="0">
              <a:solidFill>
                <a:schemeClr val="accent2"/>
              </a:solidFill>
              <a:latin typeface="Arial" panose="020B0604020202020204" pitchFamily="34" charset="0"/>
              <a:cs typeface="Arial" panose="020B0604020202020204" pitchFamily="34" charset="0"/>
            </a:endParaRPr>
          </a:p>
        </p:txBody>
      </p:sp>
      <p:pic>
        <p:nvPicPr>
          <p:cNvPr id="2" name="Picture Placeholder 1"/>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5" t="12261" r="-13" b="12144"/>
          <a:stretch/>
        </p:blipFill>
        <p:spPr>
          <a:xfrm>
            <a:off x="5794310" y="313492"/>
            <a:ext cx="4870579" cy="46466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 Placeholder 8"/>
          <p:cNvSpPr>
            <a:spLocks noGrp="1"/>
          </p:cNvSpPr>
          <p:nvPr>
            <p:ph type="body" sz="half" idx="2"/>
          </p:nvPr>
        </p:nvSpPr>
        <p:spPr/>
        <p:txBody>
          <a:bodyPr/>
          <a:lstStyle/>
          <a:p>
            <a:r>
              <a:rPr lang="en-US" dirty="0" smtClean="0"/>
              <a:t>But who is a Lieutenant Colonel once he has retired; depression ensued for years as my father tried to find a new vocation after immigrating to </a:t>
            </a:r>
            <a:r>
              <a:rPr lang="en-US" dirty="0" smtClean="0"/>
              <a:t>Canada.</a:t>
            </a:r>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69" y="33403"/>
            <a:ext cx="4083568" cy="54447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9038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997462"/>
            <a:ext cx="7772400" cy="1463040"/>
          </a:xfrm>
        </p:spPr>
        <p:txBody>
          <a:bodyPr>
            <a:normAutofit/>
          </a:bodyPr>
          <a:lstStyle/>
          <a:p>
            <a:r>
              <a:rPr lang="en-US" dirty="0" smtClean="0"/>
              <a:t>On personal </a:t>
            </a:r>
            <a:r>
              <a:rPr lang="en-US" dirty="0"/>
              <a:t>travel</a:t>
            </a:r>
            <a:br>
              <a:rPr lang="en-US" dirty="0"/>
            </a:br>
            <a:r>
              <a:rPr lang="en-US" sz="1200" i="1" cap="none" dirty="0">
                <a:solidFill>
                  <a:schemeClr val="accent2"/>
                </a:solidFill>
                <a:latin typeface="Arial" panose="020B0604020202020204" pitchFamily="34" charset="0"/>
                <a:cs typeface="Arial" panose="020B0604020202020204" pitchFamily="34" charset="0"/>
              </a:rPr>
              <a:t>Inquiry: Roles, Responsibilities, and Identity </a:t>
            </a:r>
            <a:br>
              <a:rPr lang="en-US" sz="1200" i="1" cap="none" dirty="0">
                <a:solidFill>
                  <a:schemeClr val="accent2"/>
                </a:solidFill>
                <a:latin typeface="Arial" panose="020B0604020202020204" pitchFamily="34" charset="0"/>
                <a:cs typeface="Arial" panose="020B0604020202020204" pitchFamily="34" charset="0"/>
              </a:rPr>
            </a:br>
            <a:r>
              <a:rPr lang="en-US" sz="1200" i="1" cap="none" dirty="0">
                <a:solidFill>
                  <a:schemeClr val="accent2"/>
                </a:solidFill>
                <a:latin typeface="Arial" panose="020B0604020202020204" pitchFamily="34" charset="0"/>
                <a:cs typeface="Arial" panose="020B0604020202020204" pitchFamily="34" charset="0"/>
              </a:rPr>
              <a:t>A2.2 gather and organize information on significant events, people, and/or places in their lives that contribute or have contributed to the development of their roles, relationships, responsibilities, and identity/sense of self</a:t>
            </a:r>
            <a:endParaRPr lang="en-CA" sz="1200" i="1" cap="none" dirty="0">
              <a:solidFill>
                <a:schemeClr val="accent2"/>
              </a:solidFill>
              <a:latin typeface="Arial" panose="020B0604020202020204" pitchFamily="34" charset="0"/>
              <a:cs typeface="Arial" panose="020B0604020202020204" pitchFamily="34" charset="0"/>
            </a:endParaRPr>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5769" t="19811" r="639" b="32040"/>
          <a:stretch/>
        </p:blipFill>
        <p:spPr>
          <a:xfrm>
            <a:off x="1340834" y="163391"/>
            <a:ext cx="9458971" cy="4946037"/>
          </a:xfrm>
        </p:spPr>
      </p:pic>
      <p:sp>
        <p:nvSpPr>
          <p:cNvPr id="9" name="Text Placeholder 8"/>
          <p:cNvSpPr>
            <a:spLocks noGrp="1"/>
          </p:cNvSpPr>
          <p:nvPr>
            <p:ph type="body" sz="half" idx="2"/>
          </p:nvPr>
        </p:nvSpPr>
        <p:spPr>
          <a:xfrm>
            <a:off x="8619931" y="5109428"/>
            <a:ext cx="3200400" cy="1463040"/>
          </a:xfrm>
        </p:spPr>
        <p:txBody>
          <a:bodyPr/>
          <a:lstStyle/>
          <a:p>
            <a:r>
              <a:rPr lang="en-US" dirty="0" smtClean="0"/>
              <a:t>A map of the various places I have lived, worked and/or studied</a:t>
            </a:r>
            <a:r>
              <a:rPr lang="en-US" dirty="0" smtClean="0"/>
              <a:t>.</a:t>
            </a:r>
            <a:endParaRPr lang="en-CA" dirty="0"/>
          </a:p>
        </p:txBody>
      </p:sp>
    </p:spTree>
    <p:extLst>
      <p:ext uri="{BB962C8B-B14F-4D97-AF65-F5344CB8AC3E}">
        <p14:creationId xmlns:p14="http://schemas.microsoft.com/office/powerpoint/2010/main" val="266073739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On mental </a:t>
            </a:r>
            <a:r>
              <a:rPr lang="en-US" dirty="0"/>
              <a:t>health</a:t>
            </a:r>
            <a:br>
              <a:rPr lang="en-US" dirty="0"/>
            </a:br>
            <a:r>
              <a:rPr lang="en-US" sz="1200" i="1" cap="none" dirty="0">
                <a:solidFill>
                  <a:schemeClr val="accent2"/>
                </a:solidFill>
                <a:latin typeface="Arial" panose="020B0604020202020204" pitchFamily="34" charset="0"/>
                <a:cs typeface="Arial" panose="020B0604020202020204" pitchFamily="34" charset="0"/>
              </a:rPr>
              <a:t>Application: Why Roles and Responsibilities Change</a:t>
            </a:r>
            <a:br>
              <a:rPr lang="en-US" sz="1200" i="1" cap="none" dirty="0">
                <a:solidFill>
                  <a:schemeClr val="accent2"/>
                </a:solidFill>
                <a:latin typeface="Arial" panose="020B0604020202020204" pitchFamily="34" charset="0"/>
                <a:cs typeface="Arial" panose="020B0604020202020204" pitchFamily="34" charset="0"/>
              </a:rPr>
            </a:br>
            <a:r>
              <a:rPr lang="en-US" sz="1200" i="1" cap="none" dirty="0">
                <a:solidFill>
                  <a:schemeClr val="accent2"/>
                </a:solidFill>
                <a:latin typeface="Arial" panose="020B0604020202020204" pitchFamily="34" charset="0"/>
                <a:cs typeface="Arial" panose="020B0604020202020204" pitchFamily="34" charset="0"/>
              </a:rPr>
              <a:t>A1.2 describe how some significant events in their lives led to changes in their roles, relationships, and/or responsibilities</a:t>
            </a:r>
            <a:endParaRPr lang="en-CA" sz="1200" i="1" cap="none" dirty="0">
              <a:solidFill>
                <a:schemeClr val="accent2"/>
              </a:solidFill>
              <a:latin typeface="Arial" panose="020B0604020202020204" pitchFamily="34" charset="0"/>
              <a:cs typeface="Arial" panose="020B0604020202020204" pitchFamily="34" charset="0"/>
            </a:endParaRPr>
          </a:p>
        </p:txBody>
      </p:sp>
      <p:sp>
        <p:nvSpPr>
          <p:cNvPr id="9" name="Text Placeholder 8"/>
          <p:cNvSpPr>
            <a:spLocks noGrp="1"/>
          </p:cNvSpPr>
          <p:nvPr>
            <p:ph type="body" sz="half" idx="2"/>
          </p:nvPr>
        </p:nvSpPr>
        <p:spPr/>
        <p:txBody>
          <a:bodyPr>
            <a:normAutofit fontScale="92500"/>
          </a:bodyPr>
          <a:lstStyle/>
          <a:p>
            <a:r>
              <a:rPr lang="en-US" dirty="0" smtClean="0"/>
              <a:t>Due to a recent diagnosis of Bipolar disorder and PTSD, I am no longer able to travel and work internationally the way I was able to, before the diagnosis.</a:t>
            </a:r>
            <a:endParaRPr lang="en-CA" dirty="0"/>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603241" y="345232"/>
            <a:ext cx="6892589" cy="44357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63107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Override1.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121</TotalTime>
  <Words>319</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Tw Cen MT</vt:lpstr>
      <vt:lpstr>Tw Cen MT Condensed</vt:lpstr>
      <vt:lpstr>Wingdings 3</vt:lpstr>
      <vt:lpstr>Integral</vt:lpstr>
      <vt:lpstr>On migrations  and mental health</vt:lpstr>
      <vt:lpstr>A prose from a sufi singer, on the topic of finding one’s identity</vt:lpstr>
      <vt:lpstr>Pre-partition map of subcontinental india Inquiry: Roles, Responsibilities, and Identity  A2.3 Analyse and construct simple maps as part of their investigations into places that are significant to them or to their family </vt:lpstr>
      <vt:lpstr>Ghulam janat and Safiyyah SIDDIQUI Application: Why Roles and Responsibilities Change A1.4 describe the impact that people can have on each other in some different situations and some of the ways in which interactions between people can affect a person’s sense of self  </vt:lpstr>
      <vt:lpstr>On travel Inquiry: Roles, Responsibilities, and Identity  A2.2 gather and organize information on significant events, people, and/or places in their lives that contribute or have contributed to the development of their roles, relationships, responsibilities, and identity/sense of self using primary and/or secondary sources that they have located themselves or that have been provided to them</vt:lpstr>
      <vt:lpstr>On family Application: Why Roles and Responsibilities Change  A1.3 Compare some of the significant events in their own lives and/or the lives of their family members with those in the lives of their peers</vt:lpstr>
      <vt:lpstr>On career transitions Application: Why Roles and Responsibilities Change A1.1 describe how and why a person’s roles, relationships, and responsibilities may change in different places or situations and at different times</vt:lpstr>
      <vt:lpstr>On personal travel Inquiry: Roles, Responsibilities, and Identity  A2.2 gather and organize information on significant events, people, and/or places in their lives that contribute or have contributed to the development of their roles, relationships, responsibilities, and identity/sense of self</vt:lpstr>
      <vt:lpstr>On mental health Application: Why Roles and Responsibilities Change A1.2 describe how some significant events in their lives led to changes in their roles, relationships, and/or responsibilities</vt:lpstr>
      <vt:lpstr>On heritage Inquiry: Roles, Responsibilities, and Identity  A2.5 evaluate evidence and draw conclusions about some aspects of the interrelationship between events, people, and/or places in their lives and their own roles, relationships, responsibilities, and identity/sense of self </vt:lpstr>
      <vt:lpstr>A prose from the indian sub-continent on the topic of wanderlust </vt:lpstr>
      <vt:lpstr>References</vt:lpstr>
    </vt:vector>
  </TitlesOfParts>
  <Company>TSC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Photo-text essay</dc:title>
  <dc:creator>Windows User</dc:creator>
  <cp:lastModifiedBy>Windows User</cp:lastModifiedBy>
  <cp:revision>23</cp:revision>
  <dcterms:created xsi:type="dcterms:W3CDTF">2018-09-26T19:28:05Z</dcterms:created>
  <dcterms:modified xsi:type="dcterms:W3CDTF">2018-10-05T15:55:05Z</dcterms:modified>
</cp:coreProperties>
</file>